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56" r:id="rId3"/>
    <p:sldMasterId id="2147483659"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Open Sans" panose="020B0606030504020204" pitchFamily="34" charset="0"/>
      <p:regular r:id="rId35"/>
      <p:bold r:id="rId36"/>
      <p:italic r:id="rId37"/>
      <p:boldItalic r:id="rId38"/>
    </p:embeddedFont>
    <p:embeddedFont>
      <p:font typeface="Roboto" panose="02000000000000000000" pitchFamily="2"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5" roundtripDataSignature="AMtx7mjHAj9IJGWiJTp2Gdp7TBwc4wCpd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8"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customschemas.google.com/relationships/presentationmetadata" Target="meta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ublications.jrc.ec.europa.eu/repository/handle/JRC128415"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55c8411588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g355c8411588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29f623bc3f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Deze dia introduceert kort de achtergrond van het actieplan. </a:t>
            </a:r>
            <a:r>
              <a:rPr lang="en-US" sz="1100"/>
              <a:t>Deze dia belicht de politieke context die de Europese Onderwijsruimte (EER) en de Agenda voor nieuwe vaardigheden aanstuurt, met een sterke focus op de ontwikkeling van digitale competenties. Een belangrijke factor in dit proces is het </a:t>
            </a:r>
            <a:r>
              <a:rPr lang="en-US" sz="1100" b="1"/>
              <a:t>actieplan voor digitaal onderwijs</a:t>
            </a:r>
            <a:r>
              <a:rPr lang="en-US" sz="1100"/>
              <a:t>, waarin initiatieven worden uiteengezet om de digitale vaardigheden en geletterdheid in heel Europa te verbeteren. Het sluit rechtstreeks aan op het </a:t>
            </a:r>
            <a:r>
              <a:rPr lang="en-US" sz="1100" b="1"/>
              <a:t>Europees kader voor digitale competentie (DigComp) </a:t>
            </a:r>
            <a:r>
              <a:rPr lang="en-US" sz="1100"/>
              <a:t>en biedt een gestructureerde aanpak voor de integratie van digitale vaardigheden in onderwijs- en opleidingssystemen.</a:t>
            </a:r>
            <a:br>
              <a:rPr lang="en-US" sz="1100"/>
            </a:br>
            <a:r>
              <a:rPr lang="en-US" sz="1100"/>
              <a:t>Daarnaast speelt het herstelplan </a:t>
            </a:r>
            <a:r>
              <a:rPr lang="en-US" sz="1100" b="1"/>
              <a:t>van de EU voor de volgende generatie </a:t>
            </a:r>
            <a:r>
              <a:rPr lang="en-US" sz="1100"/>
              <a:t>een cruciale rol bij de ondersteuning van deze inspanningen. Met substantiële financiering voor digitale transformatie helpt Next Generation EU landen te investeren in digitale onderwijsinfrastructuur, lerarenopleiding en leerplanontwikkeling in lijn met DigComp. Dit zorgt ervoor dat leerlingen de competenties verwerven die nodig zijn om zich te ontplooien in een steeds digitalere samenleving en beroepsbevolking. </a:t>
            </a:r>
            <a:br>
              <a:rPr lang="en-US" sz="1100"/>
            </a:br>
            <a:r>
              <a:rPr lang="en-US" sz="1100"/>
              <a:t>Door de digitale vaardigheden op alle niveaus te versterken, werken deze beleidsmaatregelen samen om een meer inclusieve en toekomstbestendige Europese onderwijsruimte te creëren, die studenten en werknemers uitrust met de tools die ze nodig hebben voor het digitale tijdperk. </a:t>
            </a:r>
            <a:r>
              <a:rPr lang="en-US" sz="1100">
                <a:solidFill>
                  <a:srgbClr val="1D1D1B"/>
                </a:solidFill>
              </a:rPr>
              <a:t>Een belangrijke stimulans voor deze inspanningen is de agenda voor nieuwe vaardigheden, die zich richt op een leven lang leren, digitale en groene vaardigheden en het aanpassingsvermogen van de beroepsbevolking. Door het onderwijs- en vaardigheidsbeleid te verbeteren, wil de EU de inzetbaarheid, innovatie en sociale cohesie stimuleren en ervoor zorgen dat individuen en economieën concurrerend blijven in een snel veranderende wereld.</a:t>
            </a:r>
            <a:endParaRPr sz="1100">
              <a:solidFill>
                <a:srgbClr val="1D1D1B"/>
              </a:solidFill>
            </a:endParaRPr>
          </a:p>
          <a:p>
            <a:pPr marL="0" lvl="0" indent="0" algn="l" rtl="0">
              <a:lnSpc>
                <a:spcPct val="100000"/>
              </a:lnSpc>
              <a:spcBef>
                <a:spcPts val="1000"/>
              </a:spcBef>
              <a:spcAft>
                <a:spcPts val="0"/>
              </a:spcAft>
              <a:buSzPts val="1100"/>
              <a:buNone/>
            </a:pPr>
            <a:endParaRPr sz="1100">
              <a:solidFill>
                <a:srgbClr val="1D1D1B"/>
              </a:solidFill>
            </a:endParaRPr>
          </a:p>
          <a:p>
            <a:pPr marL="0" lvl="0" indent="0" algn="l" rtl="0">
              <a:lnSpc>
                <a:spcPct val="100000"/>
              </a:lnSpc>
              <a:spcBef>
                <a:spcPts val="1000"/>
              </a:spcBef>
              <a:spcAft>
                <a:spcPts val="0"/>
              </a:spcAft>
              <a:buSzPts val="1100"/>
              <a:buNone/>
            </a:pPr>
            <a:endParaRPr sz="2400">
              <a:solidFill>
                <a:srgbClr val="7030A0"/>
              </a:solidFill>
            </a:endParaRPr>
          </a:p>
          <a:p>
            <a:pPr marL="0" lvl="0" indent="0" algn="l" rtl="0">
              <a:lnSpc>
                <a:spcPct val="100000"/>
              </a:lnSpc>
              <a:spcBef>
                <a:spcPts val="1000"/>
              </a:spcBef>
              <a:spcAft>
                <a:spcPts val="1000"/>
              </a:spcAft>
              <a:buSzPts val="1100"/>
              <a:buNone/>
            </a:pPr>
            <a:endParaRPr sz="1100">
              <a:solidFill>
                <a:srgbClr val="1D1D1B"/>
              </a:solidFill>
            </a:endParaRPr>
          </a:p>
        </p:txBody>
      </p:sp>
      <p:sp>
        <p:nvSpPr>
          <p:cNvPr id="193" name="Google Shape;193;g329f623bc3f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belicht de belangrijkste aspecten van de EU-benadering van digitale competenties en digitaal onderwijs.</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Ten eerste is er een </a:t>
            </a:r>
            <a:r>
              <a:rPr lang="en-US" sz="1100" b="1">
                <a:latin typeface="Arial"/>
                <a:ea typeface="Arial"/>
                <a:cs typeface="Arial"/>
                <a:sym typeface="Arial"/>
              </a:rPr>
              <a:t>geïntegreerde aanpak </a:t>
            </a:r>
            <a:r>
              <a:rPr lang="en-US" sz="1100">
                <a:latin typeface="Arial"/>
                <a:ea typeface="Arial"/>
                <a:cs typeface="Arial"/>
                <a:sym typeface="Arial"/>
              </a:rPr>
              <a:t>van het gebruik van technologie in het onderwijs, waarbij ervoor wordt gezorgd dat digitale hulpmiddelen effectief worden geïntegreerd in het lesgeven en leren, terwijl ook de digitale vaardigheden op alle onderwijsniveaus worden verbeterd.</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a:t>
            </a:r>
            <a:r>
              <a:rPr lang="en-US" sz="1100" b="1">
                <a:latin typeface="Arial"/>
                <a:ea typeface="Arial"/>
                <a:cs typeface="Arial"/>
                <a:sym typeface="Arial"/>
              </a:rPr>
              <a:t>reikwijdte van digitaal onderwijs is uitgebreid </a:t>
            </a:r>
            <a:r>
              <a:rPr lang="en-US" sz="1100">
                <a:latin typeface="Arial"/>
                <a:ea typeface="Arial"/>
                <a:cs typeface="Arial"/>
                <a:sym typeface="Arial"/>
              </a:rPr>
              <a:t>van formeel onderwijs naar levenslang leren, waarbij erkend wordt dat digitale competentie essentieel is gedurende het hele leven.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strategie is ontworpen voor </a:t>
            </a:r>
            <a:r>
              <a:rPr lang="en-US" sz="1100" b="1">
                <a:latin typeface="Arial"/>
                <a:ea typeface="Arial"/>
                <a:cs typeface="Arial"/>
                <a:sym typeface="Arial"/>
              </a:rPr>
              <a:t>de lange termijn</a:t>
            </a:r>
            <a:r>
              <a:rPr lang="en-US" sz="1100">
                <a:latin typeface="Arial"/>
                <a:ea typeface="Arial"/>
                <a:cs typeface="Arial"/>
                <a:sym typeface="Arial"/>
              </a:rPr>
              <a:t>, voor de </a:t>
            </a:r>
            <a:r>
              <a:rPr lang="en-US" sz="1100" b="1">
                <a:latin typeface="Arial"/>
                <a:ea typeface="Arial"/>
                <a:cs typeface="Arial"/>
                <a:sym typeface="Arial"/>
              </a:rPr>
              <a:t>periode 2021-2027</a:t>
            </a:r>
            <a:r>
              <a:rPr lang="en-US" sz="1100">
                <a:latin typeface="Arial"/>
                <a:ea typeface="Arial"/>
                <a:cs typeface="Arial"/>
                <a:sym typeface="Arial"/>
              </a:rPr>
              <a:t>, in lijn met de bredere programmerings- en financieringscycli van de EU.</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Digitaal onderwijs wordt nu erkend als een </a:t>
            </a:r>
            <a:r>
              <a:rPr lang="en-US" sz="1100" b="1">
                <a:latin typeface="Arial"/>
                <a:ea typeface="Arial"/>
                <a:cs typeface="Arial"/>
                <a:sym typeface="Arial"/>
              </a:rPr>
              <a:t>strategische prioriteit </a:t>
            </a:r>
            <a:r>
              <a:rPr lang="en-US" sz="1100">
                <a:latin typeface="Arial"/>
                <a:ea typeface="Arial"/>
                <a:cs typeface="Arial"/>
                <a:sym typeface="Arial"/>
              </a:rPr>
              <a:t>voor de opbouw van een Europa dat klaar is voor het digitale tijdperk en ervoor zorgt dat alle burgers beschikken over de vaardigheden die nodig zijn voor werk, onderwijs en het dagelijks leven in een digitale wereld.</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is belangrijk dat digitaal onderwijs een sleutelrol speelt in de </a:t>
            </a:r>
            <a:r>
              <a:rPr lang="en-US" sz="1100" b="1">
                <a:latin typeface="Arial"/>
                <a:ea typeface="Arial"/>
                <a:cs typeface="Arial"/>
                <a:sym typeface="Arial"/>
              </a:rPr>
              <a:t>herstel- en veerkrachtplannen </a:t>
            </a:r>
            <a:r>
              <a:rPr lang="en-US" sz="1100">
                <a:latin typeface="Arial"/>
                <a:ea typeface="Arial"/>
                <a:cs typeface="Arial"/>
                <a:sym typeface="Arial"/>
              </a:rPr>
              <a:t>van de lidstaten en helpt de uitdagingen aan te gaan die digitale transformatie en economisch herstel met zich meebrengen.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Om dit te ondersteunen werkt de EU aan </a:t>
            </a:r>
            <a:r>
              <a:rPr lang="en-US" sz="1100" b="1">
                <a:latin typeface="Arial"/>
                <a:ea typeface="Arial"/>
                <a:cs typeface="Arial"/>
                <a:sym typeface="Arial"/>
              </a:rPr>
              <a:t>een betere coördinatie van financieringsinstrumenten</a:t>
            </a:r>
            <a:r>
              <a:rPr lang="en-US" sz="1100">
                <a:latin typeface="Arial"/>
                <a:ea typeface="Arial"/>
                <a:cs typeface="Arial"/>
                <a:sym typeface="Arial"/>
              </a:rPr>
              <a:t>, waaronder Erasmus+, Horizon Europe, het programma Digitaal Europa, het ESF, het EFRO, InvestEU en de fondsen voor herstel en veerkracht. Dit zorgt ervoor dat de middelen efficiënt worden gebruikt en dat de ontwikkeling van digitale competenties een centraal aandachtspunt blijft voor meerdere EU-initiatieven.</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0" name="Google Shape;20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29f623bc3f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schetst de belangrijkste principes van het </a:t>
            </a:r>
            <a:r>
              <a:rPr lang="en-US" sz="1100" b="1">
                <a:latin typeface="Arial"/>
                <a:ea typeface="Arial"/>
                <a:cs typeface="Arial"/>
                <a:sym typeface="Arial"/>
              </a:rPr>
              <a:t>EU-actieplan voor digitale competenties</a:t>
            </a:r>
            <a:r>
              <a:rPr lang="en-US" sz="1100">
                <a:latin typeface="Arial"/>
                <a:ea typeface="Arial"/>
                <a:cs typeface="Arial"/>
                <a:sym typeface="Arial"/>
              </a:rPr>
              <a:t>, dat tot doel heeft </a:t>
            </a:r>
            <a:r>
              <a:rPr lang="en-US" sz="1100" b="1">
                <a:latin typeface="Arial"/>
                <a:ea typeface="Arial"/>
                <a:cs typeface="Arial"/>
                <a:sym typeface="Arial"/>
              </a:rPr>
              <a:t>kwalitatief hoogstaand en inclusief digitaal onderwijs </a:t>
            </a:r>
            <a:r>
              <a:rPr lang="en-US" sz="1100">
                <a:latin typeface="Arial"/>
                <a:ea typeface="Arial"/>
                <a:cs typeface="Arial"/>
                <a:sym typeface="Arial"/>
              </a:rPr>
              <a:t>te garanderen op alle onderwijs- en opleidingsniveaus.</a:t>
            </a:r>
            <a:br>
              <a:rPr lang="en-US" sz="1100">
                <a:latin typeface="Arial"/>
                <a:ea typeface="Arial"/>
                <a:cs typeface="Arial"/>
                <a:sym typeface="Arial"/>
              </a:rPr>
            </a:br>
            <a:r>
              <a:rPr lang="en-US" sz="1100">
                <a:latin typeface="Arial"/>
                <a:ea typeface="Arial"/>
                <a:cs typeface="Arial"/>
                <a:sym typeface="Arial"/>
              </a:rPr>
              <a:t>Een </a:t>
            </a:r>
            <a:r>
              <a:rPr lang="en-US" sz="1100" b="1">
                <a:latin typeface="Arial"/>
                <a:ea typeface="Arial"/>
                <a:cs typeface="Arial"/>
                <a:sym typeface="Arial"/>
              </a:rPr>
              <a:t>maatschappijbrede aanpak </a:t>
            </a:r>
            <a:r>
              <a:rPr lang="en-US" sz="1100">
                <a:latin typeface="Arial"/>
                <a:ea typeface="Arial"/>
                <a:cs typeface="Arial"/>
                <a:sym typeface="Arial"/>
              </a:rPr>
              <a:t>is essentieel - onderwijs omvormen voor het digitale tijdperk vereist samenwerking tussen overheden, leerkrachten, instellingen en de industrie.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Gelijkheid, toegankelijkheid en inclusiviteit </a:t>
            </a:r>
            <a:r>
              <a:rPr lang="en-US" sz="1100">
                <a:latin typeface="Arial"/>
                <a:ea typeface="Arial"/>
                <a:cs typeface="Arial"/>
                <a:sym typeface="Arial"/>
              </a:rPr>
              <a:t>zijn fundamentele principes die ervoor zorgen dat alle leerlingen, ongeacht hun achtergrond, toegang hebben tot digitaal onderwijs. Dit kan echter alleen worden bereikt met </a:t>
            </a:r>
            <a:r>
              <a:rPr lang="en-US" sz="1100" b="1">
                <a:latin typeface="Arial"/>
                <a:ea typeface="Arial"/>
                <a:cs typeface="Arial"/>
                <a:sym typeface="Arial"/>
              </a:rPr>
              <a:t>sterke connectiviteit, adequate apparatuur en institutionele capaciteit</a:t>
            </a:r>
            <a:r>
              <a:rPr lang="en-US" sz="1100">
                <a:latin typeface="Arial"/>
                <a:ea typeface="Arial"/>
                <a:cs typeface="Arial"/>
                <a:sym typeface="Arial"/>
              </a:rPr>
              <a:t>, samen met de juiste digitale vaardigheden.</a:t>
            </a:r>
            <a:br>
              <a:rPr lang="en-US" sz="1100">
                <a:latin typeface="Arial"/>
                <a:ea typeface="Arial"/>
                <a:cs typeface="Arial"/>
                <a:sym typeface="Arial"/>
              </a:rPr>
            </a:br>
            <a:r>
              <a:rPr lang="en-US" sz="1100" b="1">
                <a:latin typeface="Arial"/>
                <a:ea typeface="Arial"/>
                <a:cs typeface="Arial"/>
                <a:sym typeface="Arial"/>
              </a:rPr>
              <a:t>Leerkrachten en opleiders spelen een cruciale rol </a:t>
            </a:r>
            <a:r>
              <a:rPr lang="en-US" sz="1100">
                <a:latin typeface="Arial"/>
                <a:ea typeface="Arial"/>
                <a:cs typeface="Arial"/>
                <a:sym typeface="Arial"/>
              </a:rPr>
              <a:t>en moeten zowel </a:t>
            </a:r>
            <a:r>
              <a:rPr lang="en-US" sz="1100" b="1">
                <a:latin typeface="Arial"/>
                <a:ea typeface="Arial"/>
                <a:cs typeface="Arial"/>
                <a:sym typeface="Arial"/>
              </a:rPr>
              <a:t>competent zijn als vertrouwen hebben </a:t>
            </a:r>
            <a:r>
              <a:rPr lang="en-US" sz="1100">
                <a:latin typeface="Arial"/>
                <a:ea typeface="Arial"/>
                <a:cs typeface="Arial"/>
                <a:sym typeface="Arial"/>
              </a:rPr>
              <a:t>in het effectieve gebruik van technologie in hun onderwijs. </a:t>
            </a:r>
            <a:r>
              <a:rPr lang="en-US" sz="1100" b="1">
                <a:latin typeface="Arial"/>
                <a:ea typeface="Arial"/>
                <a:cs typeface="Arial"/>
                <a:sym typeface="Arial"/>
              </a:rPr>
              <a:t>Onderwijsleiders </a:t>
            </a:r>
            <a:r>
              <a:rPr lang="en-US" sz="1100">
                <a:latin typeface="Arial"/>
                <a:ea typeface="Arial"/>
                <a:cs typeface="Arial"/>
                <a:sym typeface="Arial"/>
              </a:rPr>
              <a:t>spelen ook een sleutelrol in het aansturen van digitale transformatie in scholen en instellingen.</a:t>
            </a:r>
            <a:br>
              <a:rPr lang="en-US" sz="1100">
                <a:latin typeface="Arial"/>
                <a:ea typeface="Arial"/>
                <a:cs typeface="Arial"/>
                <a:sym typeface="Arial"/>
              </a:rPr>
            </a:br>
            <a:r>
              <a:rPr lang="en-US" sz="1100">
                <a:latin typeface="Arial"/>
                <a:ea typeface="Arial"/>
                <a:cs typeface="Arial"/>
                <a:sym typeface="Arial"/>
              </a:rPr>
              <a:t>Tegelijkertijd is </a:t>
            </a:r>
            <a:r>
              <a:rPr lang="en-US" sz="1100" b="1">
                <a:latin typeface="Arial"/>
                <a:ea typeface="Arial"/>
                <a:cs typeface="Arial"/>
                <a:sym typeface="Arial"/>
              </a:rPr>
              <a:t>digitale geletterdheid essentieel - basis </a:t>
            </a:r>
            <a:r>
              <a:rPr lang="en-US" sz="1100">
                <a:latin typeface="Arial"/>
                <a:ea typeface="Arial"/>
                <a:cs typeface="Arial"/>
                <a:sym typeface="Arial"/>
              </a:rPr>
              <a:t>digitale vaardigheden zijn nu een noodzaak voor zowel het leven als het werk, terwijl </a:t>
            </a:r>
            <a:r>
              <a:rPr lang="en-US" sz="1100" b="1">
                <a:latin typeface="Arial"/>
                <a:ea typeface="Arial"/>
                <a:cs typeface="Arial"/>
                <a:sym typeface="Arial"/>
              </a:rPr>
              <a:t>geavanceerde digitale vaardigheden </a:t>
            </a:r>
            <a:r>
              <a:rPr lang="en-US" sz="1100">
                <a:latin typeface="Arial"/>
                <a:ea typeface="Arial"/>
                <a:cs typeface="Arial"/>
                <a:sym typeface="Arial"/>
              </a:rPr>
              <a:t>cruciaal zijn voor de digitale transformatie van de economie en de samenleving.</a:t>
            </a:r>
            <a:br>
              <a:rPr lang="en-US" sz="1100">
                <a:latin typeface="Arial"/>
                <a:ea typeface="Arial"/>
                <a:cs typeface="Arial"/>
                <a:sym typeface="Arial"/>
              </a:rPr>
            </a:br>
            <a:r>
              <a:rPr lang="en-US" sz="1100">
                <a:latin typeface="Arial"/>
                <a:ea typeface="Arial"/>
                <a:cs typeface="Arial"/>
                <a:sym typeface="Arial"/>
              </a:rPr>
              <a:t>Tot slot is het garanderen van </a:t>
            </a:r>
            <a:r>
              <a:rPr lang="en-US" sz="1100" b="1">
                <a:latin typeface="Arial"/>
                <a:ea typeface="Arial"/>
                <a:cs typeface="Arial"/>
                <a:sym typeface="Arial"/>
              </a:rPr>
              <a:t>digitale onderwijsinhoud van hoge kwaliteit </a:t>
            </a:r>
            <a:r>
              <a:rPr lang="en-US" sz="1100">
                <a:latin typeface="Arial"/>
                <a:ea typeface="Arial"/>
                <a:cs typeface="Arial"/>
                <a:sym typeface="Arial"/>
              </a:rPr>
              <a:t>essentieel om leren relevanter, boeiender en inclusiever te maken en zowel leerlingen als leerkrachten te ondersteunen bij de aanpassing aan het digitale tijdperk.</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06" name="Google Shape;206;g329f623bc3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29f623bc3f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2" name="Google Shape;212;g329f623bc3f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29f623bc3f_0_3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SzPts val="1100"/>
              <a:buNone/>
            </a:pPr>
            <a:r>
              <a:rPr lang="en-US" sz="1100">
                <a:latin typeface="Arial"/>
                <a:ea typeface="Arial"/>
                <a:cs typeface="Arial"/>
                <a:sym typeface="Arial"/>
              </a:rPr>
              <a:t>Deze dia focust op </a:t>
            </a:r>
            <a:r>
              <a:rPr lang="en-US" sz="1100" b="1">
                <a:latin typeface="Arial"/>
                <a:ea typeface="Arial"/>
                <a:cs typeface="Arial"/>
                <a:sym typeface="Arial"/>
              </a:rPr>
              <a:t>Prioriteit 2: Het verbeteren van digitale vaardigheden en competenties voor de digitale transformatie</a:t>
            </a:r>
            <a:r>
              <a:rPr lang="en-US" sz="1100">
                <a:latin typeface="Arial"/>
                <a:ea typeface="Arial"/>
                <a:cs typeface="Arial"/>
                <a:sym typeface="Arial"/>
              </a:rPr>
              <a:t>. De EU onderneemt verschillende belangrijke acties om burgers uit te rusten met de nodige digitale vaardigheden, van basiskennis tot geavanceerde technologische expertise.</a:t>
            </a:r>
            <a:br>
              <a:rPr lang="en-US" sz="1100">
                <a:latin typeface="Arial"/>
                <a:ea typeface="Arial"/>
                <a:cs typeface="Arial"/>
                <a:sym typeface="Arial"/>
              </a:rPr>
            </a:br>
            <a:r>
              <a:rPr lang="en-US" sz="1100">
                <a:latin typeface="Arial"/>
                <a:ea typeface="Arial"/>
                <a:cs typeface="Arial"/>
                <a:sym typeface="Arial"/>
              </a:rPr>
              <a:t>Om </a:t>
            </a:r>
            <a:r>
              <a:rPr lang="en-US" sz="1100" b="1">
                <a:latin typeface="Arial"/>
                <a:ea typeface="Arial"/>
                <a:cs typeface="Arial"/>
                <a:sym typeface="Arial"/>
              </a:rPr>
              <a:t>digitale geletterdheid te bevorderen en desinformatie te bestrijden</a:t>
            </a:r>
            <a:r>
              <a:rPr lang="en-US" sz="1100">
                <a:latin typeface="Arial"/>
                <a:ea typeface="Arial"/>
                <a:cs typeface="Arial"/>
                <a:sym typeface="Arial"/>
              </a:rPr>
              <a:t>, worden gemeenschappelijke richtsnoeren ontwikkeld voor onderwijs en opleiding. Daarnaast wordt het </a:t>
            </a:r>
            <a:r>
              <a:rPr lang="en-US" sz="1100" b="1">
                <a:latin typeface="Arial"/>
                <a:ea typeface="Arial"/>
                <a:cs typeface="Arial"/>
                <a:sym typeface="Arial"/>
              </a:rPr>
              <a:t>Europees kader voor digitale competenties (DigComp) </a:t>
            </a:r>
            <a:r>
              <a:rPr lang="en-US" sz="1100">
                <a:latin typeface="Arial"/>
                <a:ea typeface="Arial"/>
                <a:cs typeface="Arial"/>
                <a:sym typeface="Arial"/>
              </a:rPr>
              <a:t>geactualiseerd om </a:t>
            </a:r>
            <a:r>
              <a:rPr lang="en-US" sz="1100" b="1">
                <a:latin typeface="Arial"/>
                <a:ea typeface="Arial"/>
                <a:cs typeface="Arial"/>
                <a:sym typeface="Arial"/>
              </a:rPr>
              <a:t>AI- en datagerelateerde vaardigheden op </a:t>
            </a:r>
            <a:r>
              <a:rPr lang="en-US" sz="1100">
                <a:latin typeface="Arial"/>
                <a:ea typeface="Arial"/>
                <a:cs typeface="Arial"/>
                <a:sym typeface="Arial"/>
              </a:rPr>
              <a:t>te nemen en worden er AI-leermiddelen ontwikkeld.</a:t>
            </a:r>
            <a:br>
              <a:rPr lang="en-US" sz="1100">
                <a:latin typeface="Arial"/>
                <a:ea typeface="Arial"/>
                <a:cs typeface="Arial"/>
                <a:sym typeface="Arial"/>
              </a:rPr>
            </a:br>
            <a:r>
              <a:rPr lang="en-US" sz="1100">
                <a:latin typeface="Arial"/>
                <a:ea typeface="Arial"/>
                <a:cs typeface="Arial"/>
                <a:sym typeface="Arial"/>
              </a:rPr>
              <a:t>Een belangrijk initiatief is de invoering van een </a:t>
            </a:r>
            <a:r>
              <a:rPr lang="en-US" sz="1100" b="1">
                <a:latin typeface="Arial"/>
                <a:ea typeface="Arial"/>
                <a:cs typeface="Arial"/>
                <a:sym typeface="Arial"/>
              </a:rPr>
              <a:t>Europees certificaat voor digitale vaardigheden</a:t>
            </a:r>
            <a:r>
              <a:rPr lang="en-US" sz="1100">
                <a:latin typeface="Arial"/>
                <a:ea typeface="Arial"/>
                <a:cs typeface="Arial"/>
                <a:sym typeface="Arial"/>
              </a:rPr>
              <a:t>, waarmee digitale vaardigheden in de hele EU formeel worden erkend. Er ligt ook een voorstel voor een </a:t>
            </a:r>
            <a:r>
              <a:rPr lang="en-US" sz="1100" b="1">
                <a:latin typeface="Arial"/>
                <a:ea typeface="Arial"/>
                <a:cs typeface="Arial"/>
                <a:sym typeface="Arial"/>
              </a:rPr>
              <a:t>aanbeveling van de Raad </a:t>
            </a:r>
            <a:r>
              <a:rPr lang="en-US" sz="1100">
                <a:latin typeface="Arial"/>
                <a:ea typeface="Arial"/>
                <a:cs typeface="Arial"/>
                <a:sym typeface="Arial"/>
              </a:rPr>
              <a:t>om de integratie van digitale vaardigheden in onderwijs- en opleidingscurricula in alle lidstaten te verbeteren.</a:t>
            </a:r>
            <a:br>
              <a:rPr lang="en-US" sz="1100">
                <a:latin typeface="Arial"/>
                <a:ea typeface="Arial"/>
                <a:cs typeface="Arial"/>
                <a:sym typeface="Arial"/>
              </a:rPr>
            </a:br>
            <a:r>
              <a:rPr lang="en-US" sz="1100">
                <a:latin typeface="Arial"/>
                <a:ea typeface="Arial"/>
                <a:cs typeface="Arial"/>
                <a:sym typeface="Arial"/>
              </a:rPr>
              <a:t>Om de vooruitgang te volgen, worden er inspanningen geleverd om </a:t>
            </a:r>
            <a:r>
              <a:rPr lang="en-US" sz="1100" b="1">
                <a:latin typeface="Arial"/>
                <a:ea typeface="Arial"/>
                <a:cs typeface="Arial"/>
                <a:sym typeface="Arial"/>
              </a:rPr>
              <a:t>transnationale gegevens over de digitale vaardigheden van studenten te verzamelen </a:t>
            </a:r>
            <a:r>
              <a:rPr lang="en-US" sz="1100">
                <a:latin typeface="Arial"/>
                <a:ea typeface="Arial"/>
                <a:cs typeface="Arial"/>
                <a:sym typeface="Arial"/>
              </a:rPr>
              <a:t>en zal er een </a:t>
            </a:r>
            <a:r>
              <a:rPr lang="en-US" sz="1100" b="1">
                <a:latin typeface="Arial"/>
                <a:ea typeface="Arial"/>
                <a:cs typeface="Arial"/>
                <a:sym typeface="Arial"/>
              </a:rPr>
              <a:t>EU-breed streefcijfer voor de digitale competentie van studenten </a:t>
            </a:r>
            <a:r>
              <a:rPr lang="en-US" sz="1100">
                <a:latin typeface="Arial"/>
                <a:ea typeface="Arial"/>
                <a:cs typeface="Arial"/>
                <a:sym typeface="Arial"/>
              </a:rPr>
              <a:t>worden ingevoerd.</a:t>
            </a:r>
            <a:br>
              <a:rPr lang="en-US" sz="1100">
                <a:latin typeface="Arial"/>
                <a:ea typeface="Arial"/>
                <a:cs typeface="Arial"/>
                <a:sym typeface="Arial"/>
              </a:rPr>
            </a:br>
            <a:r>
              <a:rPr lang="en-US" sz="1100">
                <a:latin typeface="Arial"/>
                <a:ea typeface="Arial"/>
                <a:cs typeface="Arial"/>
                <a:sym typeface="Arial"/>
              </a:rPr>
              <a:t>Voor </a:t>
            </a:r>
            <a:r>
              <a:rPr lang="en-US" sz="1100" b="1">
                <a:latin typeface="Arial"/>
                <a:ea typeface="Arial"/>
                <a:cs typeface="Arial"/>
                <a:sym typeface="Arial"/>
              </a:rPr>
              <a:t>gevorderde digitale vaardigheden </a:t>
            </a:r>
            <a:r>
              <a:rPr lang="en-US" sz="1100">
                <a:latin typeface="Arial"/>
                <a:ea typeface="Arial"/>
                <a:cs typeface="Arial"/>
                <a:sym typeface="Arial"/>
              </a:rPr>
              <a:t>wordt het stageprogramma</a:t>
            </a:r>
            <a:r>
              <a:rPr lang="en-US" sz="1100" b="1">
                <a:latin typeface="Arial"/>
                <a:ea typeface="Arial"/>
                <a:cs typeface="Arial"/>
                <a:sym typeface="Arial"/>
              </a:rPr>
              <a:t> Digitale kansen </a:t>
            </a:r>
            <a:r>
              <a:rPr lang="en-US" sz="1100">
                <a:latin typeface="Arial"/>
                <a:ea typeface="Arial"/>
                <a:cs typeface="Arial"/>
                <a:sym typeface="Arial"/>
              </a:rPr>
              <a:t>uitgebreid, zodat studenten en professionals meer gerichte mogelijkheden krijgen.</a:t>
            </a:r>
            <a:br>
              <a:rPr lang="en-US" sz="1100">
                <a:latin typeface="Arial"/>
                <a:ea typeface="Arial"/>
                <a:cs typeface="Arial"/>
                <a:sym typeface="Arial"/>
              </a:rPr>
            </a:br>
            <a:r>
              <a:rPr lang="en-US" sz="1100">
                <a:latin typeface="Arial"/>
                <a:ea typeface="Arial"/>
                <a:cs typeface="Arial"/>
                <a:sym typeface="Arial"/>
              </a:rPr>
              <a:t>Ten slotte is het verhogen van </a:t>
            </a:r>
            <a:r>
              <a:rPr lang="en-US" sz="1100" b="1">
                <a:latin typeface="Arial"/>
                <a:ea typeface="Arial"/>
                <a:cs typeface="Arial"/>
                <a:sym typeface="Arial"/>
              </a:rPr>
              <a:t>de participatie van vrouwen in bèta/techniek </a:t>
            </a:r>
            <a:r>
              <a:rPr lang="en-US" sz="1100">
                <a:latin typeface="Arial"/>
                <a:ea typeface="Arial"/>
                <a:cs typeface="Arial"/>
                <a:sym typeface="Arial"/>
              </a:rPr>
              <a:t>een prioriteit. Dit wordt ondersteund door samenwerking met het </a:t>
            </a:r>
            <a:r>
              <a:rPr lang="en-US" sz="1100" b="1">
                <a:latin typeface="Arial"/>
                <a:ea typeface="Arial"/>
                <a:cs typeface="Arial"/>
                <a:sym typeface="Arial"/>
              </a:rPr>
              <a:t>Europees Instituut voor innovatie en technologie </a:t>
            </a:r>
            <a:r>
              <a:rPr lang="en-US" sz="1100">
                <a:latin typeface="Arial"/>
                <a:ea typeface="Arial"/>
                <a:cs typeface="Arial"/>
                <a:sym typeface="Arial"/>
              </a:rPr>
              <a:t>en de </a:t>
            </a:r>
            <a:r>
              <a:rPr lang="en-US" sz="1100" b="1">
                <a:latin typeface="Arial"/>
                <a:ea typeface="Arial"/>
                <a:cs typeface="Arial"/>
                <a:sym typeface="Arial"/>
              </a:rPr>
              <a:t>STEM-coalitie van de EU</a:t>
            </a:r>
            <a:r>
              <a:rPr lang="en-US" sz="1100">
                <a:latin typeface="Arial"/>
                <a:ea typeface="Arial"/>
                <a:cs typeface="Arial"/>
                <a:sym typeface="Arial"/>
              </a:rPr>
              <a:t>, die werkt aan de ontwikkeling van nieuwe curricula voor hoger onderwijs in </a:t>
            </a:r>
            <a:r>
              <a:rPr lang="en-US" sz="1100" b="1">
                <a:latin typeface="Arial"/>
                <a:ea typeface="Arial"/>
                <a:cs typeface="Arial"/>
                <a:sym typeface="Arial"/>
              </a:rPr>
              <a:t>techniek en ICT</a:t>
            </a:r>
            <a:r>
              <a:rPr lang="en-US" sz="1100">
                <a:latin typeface="Arial"/>
                <a:ea typeface="Arial"/>
                <a:cs typeface="Arial"/>
                <a:sym typeface="Arial"/>
              </a:rPr>
              <a:t>, gebaseerd op de </a:t>
            </a:r>
            <a:r>
              <a:rPr lang="en-US" sz="1100" b="1">
                <a:latin typeface="Arial"/>
                <a:ea typeface="Arial"/>
                <a:cs typeface="Arial"/>
                <a:sym typeface="Arial"/>
              </a:rPr>
              <a:t>STEAM-benadering, waarbij </a:t>
            </a:r>
            <a:r>
              <a:rPr lang="en-US" sz="1100">
                <a:latin typeface="Arial"/>
                <a:ea typeface="Arial"/>
                <a:cs typeface="Arial"/>
                <a:sym typeface="Arial"/>
              </a:rPr>
              <a:t>kunst </a:t>
            </a:r>
            <a:r>
              <a:rPr lang="en-US" sz="1100" b="1">
                <a:latin typeface="Arial"/>
                <a:ea typeface="Arial"/>
                <a:cs typeface="Arial"/>
                <a:sym typeface="Arial"/>
              </a:rPr>
              <a:t>wordt geïntegreerd </a:t>
            </a:r>
            <a:r>
              <a:rPr lang="en-US" sz="1100">
                <a:latin typeface="Arial"/>
                <a:ea typeface="Arial"/>
                <a:cs typeface="Arial"/>
                <a:sym typeface="Arial"/>
              </a:rPr>
              <a:t>in wetenschap, technologie, techniek en wiskunde.</a:t>
            </a:r>
            <a:br>
              <a:rPr lang="en-US" sz="1100">
                <a:latin typeface="Arial"/>
                <a:ea typeface="Arial"/>
                <a:cs typeface="Arial"/>
                <a:sym typeface="Arial"/>
              </a:rPr>
            </a:br>
            <a:r>
              <a:rPr lang="en-US" sz="1100">
                <a:latin typeface="Arial"/>
                <a:ea typeface="Arial"/>
                <a:cs typeface="Arial"/>
                <a:sym typeface="Arial"/>
              </a:rPr>
              <a:t>Deze initiatieven zijn er gezamenlijk op gericht om individuen en samenlevingen voor te bereiden op de digitale transformatie en het concurrentievermogen van Europa in de wereldwijde digitale economie te versterken.</a:t>
            </a:r>
            <a:endParaRPr/>
          </a:p>
        </p:txBody>
      </p:sp>
      <p:sp>
        <p:nvSpPr>
          <p:cNvPr id="219" name="Google Shape;219;g329f623bc3f_0_3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29f623bc3f_0_40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Dit is de definitie van het DCF.</a:t>
            </a:r>
            <a:endParaRPr/>
          </a:p>
          <a:p>
            <a:pPr marL="0" lvl="0" indent="0" algn="l" rtl="0">
              <a:lnSpc>
                <a:spcPct val="100000"/>
              </a:lnSpc>
              <a:spcBef>
                <a:spcPts val="0"/>
              </a:spcBef>
              <a:spcAft>
                <a:spcPts val="0"/>
              </a:spcAft>
              <a:buSzPts val="1400"/>
              <a:buNone/>
            </a:pPr>
            <a:r>
              <a:rPr lang="en-US"/>
              <a:t>  De 'Visie op digitaal onderwijs voor de Europese scholen' stelt dat digitale competentie bij elke leerling moet worden ontwikkeld: "Elke leerling en student ontwikkelt gedurende zijn/haar Europese schoolopleiding de digitale competentie om een zelfverzekerd, kritisch, verantwoordelijk en creatief gebruik van en betrokkenheid bij digitale technologieën te stimuleren voor leren, op het werk en voor participatie in de samenleving."  De digitale competentie is ook een van de acht sleutelcompetenties, een reeks vakoverschrijdende verantwoordelijkheden die zijn gedefinieerd in 'Sleutelcompetenties voor een leven lang leren op de Europese scholen'.  Om de ontwikkeling van de digitale competentie beter te ondersteunen, heeft de Gemengde Commissie Onderwijs het Digitale Competentiekader (DCF) goedgekeurd.</a:t>
            </a:r>
            <a:br>
              <a:rPr lang="en-US"/>
            </a:br>
            <a:r>
              <a:rPr lang="en-US"/>
              <a:t>Het Digitale Competentie Kader (DCF) is gebaseerd op het Europese Digitale Competentie </a:t>
            </a:r>
            <a:endParaRPr/>
          </a:p>
          <a:p>
            <a:pPr marL="0" lvl="0" indent="0" algn="l" rtl="0">
              <a:lnSpc>
                <a:spcPct val="100000"/>
              </a:lnSpc>
              <a:spcBef>
                <a:spcPts val="0"/>
              </a:spcBef>
              <a:spcAft>
                <a:spcPts val="0"/>
              </a:spcAft>
              <a:buSzPts val="1400"/>
              <a:buNone/>
            </a:pPr>
            <a:r>
              <a:rPr lang="en-US"/>
              <a:t>kader voor burgers (ook bekend als DigComp). De belangrijkste redenen hiervoor zijn dat: </a:t>
            </a:r>
            <a:br>
              <a:rPr lang="en-US"/>
            </a:br>
            <a:r>
              <a:rPr lang="en-US"/>
              <a:t>- DigComp is ontwikkeld met de bijdrage van een groot aantal experts en wordt onderschreven op Europees niveau. </a:t>
            </a:r>
            <a:endParaRPr/>
          </a:p>
          <a:p>
            <a:pPr marL="457200" lvl="0" indent="-317500" algn="l" rtl="0">
              <a:lnSpc>
                <a:spcPct val="100000"/>
              </a:lnSpc>
              <a:spcBef>
                <a:spcPts val="0"/>
              </a:spcBef>
              <a:spcAft>
                <a:spcPts val="0"/>
              </a:spcAft>
              <a:buSzPts val="1400"/>
              <a:buChar char="-"/>
            </a:pPr>
            <a:r>
              <a:rPr lang="en-US"/>
              <a:t>DigComp bijdraagt aan het creëren van een gemeenschappelijke taal en begrip van digitale competentie. </a:t>
            </a:r>
            <a:endParaRPr/>
          </a:p>
          <a:p>
            <a:pPr marL="457200" lvl="0" indent="-317500" algn="l" rtl="0">
              <a:lnSpc>
                <a:spcPct val="100000"/>
              </a:lnSpc>
              <a:spcBef>
                <a:spcPts val="0"/>
              </a:spcBef>
              <a:spcAft>
                <a:spcPts val="0"/>
              </a:spcAft>
              <a:buSzPts val="1400"/>
              <a:buChar char="-"/>
            </a:pPr>
            <a:r>
              <a:rPr lang="en-US"/>
              <a:t> DigComp biedt interoperabiliteit met Europese nationale systemen, voor een betere erkenning van het onderwijs dat in de Europese scholen wordt gegeven, en voor de mobiliteit van studenten en docenten.</a:t>
            </a:r>
            <a:endParaRPr/>
          </a:p>
        </p:txBody>
      </p:sp>
      <p:sp>
        <p:nvSpPr>
          <p:cNvPr id="226" name="Google Shape;226;g329f623bc3f_0_40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29f623bc3f_0_4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illustreert de </a:t>
            </a:r>
            <a:r>
              <a:rPr lang="en-US" sz="1100" b="1">
                <a:latin typeface="Arial"/>
                <a:ea typeface="Arial"/>
                <a:cs typeface="Arial"/>
                <a:sym typeface="Arial"/>
              </a:rPr>
              <a:t>vijf sleutelcompetentiegebieden </a:t>
            </a:r>
            <a:r>
              <a:rPr lang="en-US" sz="1100">
                <a:latin typeface="Arial"/>
                <a:ea typeface="Arial"/>
                <a:cs typeface="Arial"/>
                <a:sym typeface="Arial"/>
              </a:rPr>
              <a:t>gedefinieerd door het </a:t>
            </a:r>
            <a:r>
              <a:rPr lang="en-US" sz="1100" b="1">
                <a:latin typeface="Arial"/>
                <a:ea typeface="Arial"/>
                <a:cs typeface="Arial"/>
                <a:sym typeface="Arial"/>
              </a:rPr>
              <a:t>Europees kader voor digitale competentie</a:t>
            </a:r>
            <a:r>
              <a:rPr lang="en-US" sz="1100">
                <a:latin typeface="Arial"/>
                <a:ea typeface="Arial"/>
                <a:cs typeface="Arial"/>
                <a:sym typeface="Arial"/>
              </a:rPr>
              <a:t>. Deze gebieden omvatten de essentiële vaardigheden die mensen nodig hebben om effectief deel te nemen aan de digitale wereld, zowel in het onderwijs als op het werk.</a:t>
            </a:r>
            <a:br>
              <a:rPr lang="en-US" sz="1100">
                <a:latin typeface="Arial"/>
                <a:ea typeface="Arial"/>
                <a:cs typeface="Arial"/>
                <a:sym typeface="Arial"/>
              </a:rPr>
            </a:br>
            <a:r>
              <a:rPr lang="en-US" sz="1100">
                <a:latin typeface="Arial"/>
                <a:ea typeface="Arial"/>
                <a:cs typeface="Arial"/>
                <a:sym typeface="Arial"/>
              </a:rPr>
              <a:t>De competentiegebieden 1, 2 en 3 hebben betrekking op competenties die kunnen worden teruggetrokken in termen van specifieke activiteiten en toepassingen.   Competentiegebieden 4 en 5 zijn "transversaal" omdat ze van toepassing zijn op elk type activiteit dat met digitale middelen wordt uitgevoerd.  Met name probleemoplossende elementen zijn aanwezig in alle competentiegebieden, maar er is een specifiek gebied gedefinieerd om het belang van dit aspect voor de toepassing van technologie en digitale praktijken te benadrukken.</a:t>
            </a:r>
            <a:endParaRPr sz="1100">
              <a:latin typeface="Arial"/>
              <a:ea typeface="Arial"/>
              <a:cs typeface="Arial"/>
              <a:sym typeface="Arial"/>
            </a:endParaRPr>
          </a:p>
          <a:p>
            <a:pPr marL="457200" lvl="0" indent="0" algn="l" rtl="0">
              <a:lnSpc>
                <a:spcPct val="115000"/>
              </a:lnSpc>
              <a:spcBef>
                <a:spcPts val="1200"/>
              </a:spcBef>
              <a:spcAft>
                <a:spcPts val="0"/>
              </a:spcAft>
              <a:buSzPts val="1400"/>
              <a:buNone/>
            </a:pP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35" name="Google Shape;235;g329f623bc3f_0_4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29f623bc3f_0_4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Dieper ingaan op het DCF Deze dia geeft een overzicht van de 21 specifieke competenties die worden beschreven in het European Digital Competence Framework (DigComp). </a:t>
            </a:r>
            <a:r>
              <a:rPr lang="en-US" sz="1100">
                <a:latin typeface="Arial"/>
                <a:ea typeface="Arial"/>
                <a:cs typeface="Arial"/>
                <a:sym typeface="Arial"/>
              </a:rPr>
              <a:t>Er zijn 21 competenties die relevant zijn voor deze gebieden, hun titels en descriptoren worden beschreven in Dimensie 2. Dimensie 1 en 2 vormen samen het conceptuele referentiemodel. </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Aanvullende dimensies beschrijven vaardigheidsniveaus (dimensie 3), voorbeelden van kennis, vaardigheden en houdingen (dimensie 4) en use cases (dimensie 5). De laatste publicatie, </a:t>
            </a:r>
            <a:r>
              <a:rPr lang="en-US" sz="1100" u="sng">
                <a:solidFill>
                  <a:schemeClr val="hlink"/>
                </a:solidFill>
                <a:latin typeface="Arial"/>
                <a:ea typeface="Arial"/>
                <a:cs typeface="Arial"/>
                <a:sym typeface="Arial"/>
                <a:hlinkClick r:id="rId3"/>
              </a:rPr>
              <a:t>DigComp 2.2</a:t>
            </a:r>
            <a:r>
              <a:rPr lang="en-US" sz="1100">
                <a:latin typeface="Arial"/>
                <a:ea typeface="Arial"/>
                <a:cs typeface="Arial"/>
                <a:sym typeface="Arial"/>
              </a:rPr>
              <a:t>, presenteert het geconsolideerde raamwerk. De 21 specifieke competenties zijn:</a:t>
            </a:r>
            <a:endParaRPr sz="1100">
              <a:latin typeface="Arial"/>
              <a:ea typeface="Arial"/>
              <a:cs typeface="Arial"/>
              <a:sym typeface="Arial"/>
            </a:endParaRPr>
          </a:p>
          <a:p>
            <a:pPr marL="457200" lvl="0" indent="-317500" algn="l" rtl="0">
              <a:lnSpc>
                <a:spcPct val="100000"/>
              </a:lnSpc>
              <a:spcBef>
                <a:spcPts val="1200"/>
              </a:spcBef>
              <a:spcAft>
                <a:spcPts val="0"/>
              </a:spcAft>
              <a:buSzPts val="1400"/>
              <a:buChar char="●"/>
            </a:pPr>
            <a:r>
              <a:rPr lang="en-US"/>
              <a:t>Informatie- en gegevensgeletterdheid (3 competenties) - Dit omvat het vermogen om digitale informatie effectief te zoeken, te evalueren en te beheren, waarbij ervoor wordt gezorgd dat gebruikers geloofwaardige bronnen kunnen onderscheiden van verkeerde informatie.</a:t>
            </a:r>
            <a:endParaRPr/>
          </a:p>
          <a:p>
            <a:pPr marL="457200" lvl="0" indent="-317500" algn="l" rtl="0">
              <a:lnSpc>
                <a:spcPct val="100000"/>
              </a:lnSpc>
              <a:spcBef>
                <a:spcPts val="0"/>
              </a:spcBef>
              <a:spcAft>
                <a:spcPts val="0"/>
              </a:spcAft>
              <a:buSzPts val="1400"/>
              <a:buChar char="●"/>
            </a:pPr>
            <a:r>
              <a:rPr lang="en-US"/>
              <a:t>Communicatie en samenwerking (5 competenties) - richt zich op effectieve digitale communicatie, online samenwerking, het beheren van digitale identiteit en een verantwoordelijke deelname aan digitale gemeenschappen.</a:t>
            </a:r>
            <a:endParaRPr/>
          </a:p>
          <a:p>
            <a:pPr marL="457200" lvl="0" indent="-317500" algn="l" rtl="0">
              <a:lnSpc>
                <a:spcPct val="100000"/>
              </a:lnSpc>
              <a:spcBef>
                <a:spcPts val="0"/>
              </a:spcBef>
              <a:spcAft>
                <a:spcPts val="0"/>
              </a:spcAft>
              <a:buSzPts val="1400"/>
              <a:buChar char="●"/>
            </a:pPr>
            <a:r>
              <a:rPr lang="en-US"/>
              <a:t>Creatie van digitale inhoud (4 competenties) - Behandelt het creëren en bewerken van digitale inhoud, inzicht in auteursrechten en licenties, en basisvaardigheden in programmeren om digitale oplossingen te ontwikkelen.</a:t>
            </a:r>
            <a:endParaRPr/>
          </a:p>
          <a:p>
            <a:pPr marL="457200" lvl="0" indent="-317500" algn="l" rtl="0">
              <a:lnSpc>
                <a:spcPct val="100000"/>
              </a:lnSpc>
              <a:spcBef>
                <a:spcPts val="0"/>
              </a:spcBef>
              <a:spcAft>
                <a:spcPts val="0"/>
              </a:spcAft>
              <a:buSzPts val="1400"/>
              <a:buChar char="●"/>
            </a:pPr>
            <a:r>
              <a:rPr lang="en-US"/>
              <a:t>Veiligheid (4 competenties) - Behandelt het bewustzijn van cyberveiligheid, het beschermen van persoonlijke gegevens en privacy, het waarborgen van digitaal welzijn en het beveiligen van apparaten en netwerken.</a:t>
            </a:r>
            <a:endParaRPr/>
          </a:p>
          <a:p>
            <a:pPr marL="457200" lvl="0" indent="-317500" algn="l" rtl="0">
              <a:lnSpc>
                <a:spcPct val="100000"/>
              </a:lnSpc>
              <a:spcBef>
                <a:spcPts val="0"/>
              </a:spcBef>
              <a:spcAft>
                <a:spcPts val="0"/>
              </a:spcAft>
              <a:buSzPts val="1400"/>
              <a:buChar char="●"/>
            </a:pPr>
            <a:r>
              <a:rPr lang="en-US"/>
              <a:t>Probleemoplossing (5 competenties) - omvat het identificeren en oplossen van technische problemen, het aanpassen aan nieuwe technologieën, het creatief gebruik van digitale hulpmiddelen en het begrijpen van digitale trends en hun impact.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Elk van deze 21 competenties is ontworpen om mensen te helpen effectief door digitale omgevingen te navigeren, zowel in het onderwijs, op het werk als in het dagelijks leven. Het raamwerk ondersteunt ook opvoeders en beleidsmakers bij het beoordelen en verbeteren van digitale vaardigheden op verschillende vaardigheidsniveaus.</a:t>
            </a:r>
            <a:endParaRPr/>
          </a:p>
        </p:txBody>
      </p:sp>
      <p:sp>
        <p:nvSpPr>
          <p:cNvPr id="242" name="Google Shape;242;g329f623bc3f_0_4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 huiswerkopdracht is een manier om docenten uit te nodigen om na te denken over hun nationale curriculum in het licht van uw professionele ervaring.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Verdeel de deelnemers in kleine groepen (3-4 personen per groep). Wijs elke groep een specifiek competentiegebied toe (bijv. communicatie en samenwerking, veiligheid, enz.). Als alternatief kunt u elke groep één specifieke competentie uit elk van de vijf gebieden toewijzen.</a:t>
            </a:r>
            <a:endParaRPr/>
          </a:p>
          <a:p>
            <a:pPr marL="0" lvl="0" indent="0" algn="l" rtl="0">
              <a:lnSpc>
                <a:spcPct val="100000"/>
              </a:lnSpc>
              <a:spcBef>
                <a:spcPts val="0"/>
              </a:spcBef>
              <a:spcAft>
                <a:spcPts val="0"/>
              </a:spcAft>
              <a:buSzPts val="1400"/>
              <a:buNone/>
            </a:pPr>
            <a:r>
              <a:rPr lang="en-US"/>
              <a:t>In hun groepen bespreken en identificeren de deelnemers een scenario of voorbeeld uit de praktijk waarin de aan hen toegewezen competenties relevant zijn. Als de groep bijvoorbeeld "Digitale inhoud creëren" heeft, kunnen ze bespreken hoe deze vaardigheden worden gebruikt bij het maken van een blog of een video voor sociale media.</a:t>
            </a:r>
            <a:endParaRPr/>
          </a:p>
          <a:p>
            <a:pPr marL="0" lvl="0" indent="0" algn="l" rtl="0">
              <a:lnSpc>
                <a:spcPct val="100000"/>
              </a:lnSpc>
              <a:spcBef>
                <a:spcPts val="0"/>
              </a:spcBef>
              <a:spcAft>
                <a:spcPts val="0"/>
              </a:spcAft>
              <a:buSzPts val="1400"/>
              <a:buNone/>
            </a:pPr>
            <a:r>
              <a:rPr lang="en-US"/>
              <a:t>Elke groep bereidt een korte presentatie (3 minuten) voor waarin ze hun scenario samenvatten en uitleggen hoe de competenties helpen bij het oplossen van problemen of het verbeteren van de prestaties in dat scenario. De groep stelt ook voor hoe ze de vaardigheid in die competentie zouden beoordelen.</a:t>
            </a:r>
            <a:endParaRPr/>
          </a:p>
          <a:p>
            <a:pPr marL="0" lvl="0" indent="0" algn="l" rtl="0">
              <a:lnSpc>
                <a:spcPct val="100000"/>
              </a:lnSpc>
              <a:spcBef>
                <a:spcPts val="0"/>
              </a:spcBef>
              <a:spcAft>
                <a:spcPts val="0"/>
              </a:spcAft>
              <a:buClr>
                <a:srgbClr val="000000"/>
              </a:buClr>
              <a:buSzPts val="1400"/>
              <a:buFont typeface="Arial"/>
              <a:buNone/>
            </a:pPr>
            <a:endParaRPr/>
          </a:p>
        </p:txBody>
      </p:sp>
      <p:sp>
        <p:nvSpPr>
          <p:cNvPr id="249" name="Google Shape;24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29f623bc3f_0_4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toont de </a:t>
            </a:r>
            <a:r>
              <a:rPr lang="en-US" sz="1100" b="1">
                <a:latin typeface="Arial"/>
                <a:ea typeface="Arial"/>
                <a:cs typeface="Arial"/>
                <a:sym typeface="Arial"/>
              </a:rPr>
              <a:t>acht vaardigheidsniveaus </a:t>
            </a:r>
            <a:r>
              <a:rPr lang="en-US" sz="1100">
                <a:latin typeface="Arial"/>
                <a:ea typeface="Arial"/>
                <a:cs typeface="Arial"/>
                <a:sym typeface="Arial"/>
              </a:rPr>
              <a:t>die zijn gedefinieerd in het </a:t>
            </a:r>
            <a:r>
              <a:rPr lang="en-US" sz="1100" b="1">
                <a:latin typeface="Arial"/>
                <a:ea typeface="Arial"/>
                <a:cs typeface="Arial"/>
                <a:sym typeface="Arial"/>
              </a:rPr>
              <a:t>Europees kader voor digitale competentie (DigComp)</a:t>
            </a:r>
            <a:r>
              <a:rPr lang="en-US" sz="1100">
                <a:latin typeface="Arial"/>
                <a:ea typeface="Arial"/>
                <a:cs typeface="Arial"/>
                <a:sym typeface="Arial"/>
              </a:rPr>
              <a:t>. Deze niveaus helpen bij het beoordelen en structureren van de ontwikkeling van digitale vaardigheden, variërend van basisvaardigheden tot zeer gespecialiseerde expertise.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vaardigheidsniveaus zijn onderverdeeld in drie hoofdcategorieën:</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b="1">
                <a:latin typeface="Arial"/>
                <a:ea typeface="Arial"/>
                <a:cs typeface="Arial"/>
                <a:sym typeface="Arial"/>
              </a:rPr>
              <a:t>Foundation (niveaus 1-2) </a:t>
            </a:r>
            <a:r>
              <a:rPr lang="en-US" sz="1100">
                <a:latin typeface="Arial"/>
                <a:ea typeface="Arial"/>
                <a:cs typeface="Arial"/>
                <a:sym typeface="Arial"/>
              </a:rPr>
              <a:t>- In dit stadium beschikken mensen over digitale basisvaardigheden. Ze kunnen eenvoudige taken met begeleiding uitvoeren, zoals online informatie zoeken of basale communicatietools gebruiken.</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Intermediair (niveau 3-4) </a:t>
            </a:r>
            <a:r>
              <a:rPr lang="en-US" sz="1100">
                <a:latin typeface="Arial"/>
                <a:ea typeface="Arial"/>
                <a:cs typeface="Arial"/>
                <a:sym typeface="Arial"/>
              </a:rPr>
              <a:t>- Gebruikers kunnen zelfstandig taken uitvoeren, digitale inhoud kritisch evalueren en digitale hulpmiddelen gebruiken om problemen op te lossen en samen te werken.</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Gevorderd (niveau 5-6) </a:t>
            </a:r>
            <a:r>
              <a:rPr lang="en-US" sz="1100">
                <a:latin typeface="Arial"/>
                <a:ea typeface="Arial"/>
                <a:cs typeface="Arial"/>
                <a:sym typeface="Arial"/>
              </a:rPr>
              <a:t>- Gebruikers op dit niveau kunnen digitale vaardigheden toepassen in complexe situaties, digitale inhoud creëren, technische problemen oplossen en zich efficiënt aanpassen aan nieuwe technologieën.</a:t>
            </a: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b="1">
                <a:latin typeface="Arial"/>
                <a:ea typeface="Arial"/>
                <a:cs typeface="Arial"/>
                <a:sym typeface="Arial"/>
              </a:rPr>
              <a:t>Zeer Gespecialiseerd (niveau 7-8) </a:t>
            </a:r>
            <a:r>
              <a:rPr lang="en-US" sz="1100">
                <a:latin typeface="Arial"/>
                <a:ea typeface="Arial"/>
                <a:cs typeface="Arial"/>
                <a:sym typeface="Arial"/>
              </a:rPr>
              <a:t>- Deze niveaus zijn voor digitale experts die innovatieve digitale oplossingen kunnen ontwikkelen, anderen kunnen begeleiden bij digitale transformatie en kunnen bijdragen aan de vooruitgang van digitale vaardigheden in professionele en strategische contexten.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Elk niveau bevat </a:t>
            </a:r>
            <a:r>
              <a:rPr lang="en-US" sz="1100" b="1">
                <a:latin typeface="Arial"/>
                <a:ea typeface="Arial"/>
                <a:cs typeface="Arial"/>
                <a:sym typeface="Arial"/>
              </a:rPr>
              <a:t>specifieke voorbeelden van kennis, vaardigheden en attitudes</a:t>
            </a:r>
            <a:r>
              <a:rPr lang="en-US" sz="1100">
                <a:latin typeface="Arial"/>
                <a:ea typeface="Arial"/>
                <a:cs typeface="Arial"/>
                <a:sym typeface="Arial"/>
              </a:rPr>
              <a:t>, zodat individuen, opleiders en werkgevers digitale competentie op een gestructureerde manier kunnen beoordelen. Dit raamwerk helpt digitale opleidingen en trainingen af te stemmen op verschillende behoeften, van alledaagse gebruikers tot digitale specialisten.</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55" name="Google Shape;255;g329f623bc3f_0_4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55c841158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 name="Google Shape;134;g355c84115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329f623bc3f_0_3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introduceert de </a:t>
            </a:r>
            <a:r>
              <a:rPr lang="en-US" sz="1100" b="1">
                <a:latin typeface="Arial"/>
                <a:ea typeface="Arial"/>
                <a:cs typeface="Arial"/>
                <a:sym typeface="Arial"/>
              </a:rPr>
              <a:t>officiële definitie van digitale competentie </a:t>
            </a:r>
            <a:r>
              <a:rPr lang="en-US" sz="1100">
                <a:latin typeface="Arial"/>
                <a:ea typeface="Arial"/>
                <a:cs typeface="Arial"/>
                <a:sym typeface="Arial"/>
              </a:rPr>
              <a:t>volgens het </a:t>
            </a:r>
            <a:r>
              <a:rPr lang="en-US" sz="1100" b="1">
                <a:latin typeface="Arial"/>
                <a:ea typeface="Arial"/>
                <a:cs typeface="Arial"/>
                <a:sym typeface="Arial"/>
              </a:rPr>
              <a:t>Europees kader voor digitale competentie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Het </a:t>
            </a:r>
            <a:r>
              <a:rPr lang="en-US" sz="1100" b="1">
                <a:latin typeface="Arial"/>
                <a:ea typeface="Arial"/>
                <a:cs typeface="Arial"/>
                <a:sym typeface="Arial"/>
              </a:rPr>
              <a:t>DigComp Framework </a:t>
            </a:r>
            <a:r>
              <a:rPr lang="en-US" sz="1100">
                <a:latin typeface="Arial"/>
                <a:ea typeface="Arial"/>
                <a:cs typeface="Arial"/>
                <a:sym typeface="Arial"/>
              </a:rPr>
              <a:t>biedt een gestructureerde aanpak voor het begrijpen van digitale competentie door het identificeren van </a:t>
            </a:r>
            <a:r>
              <a:rPr lang="en-US" sz="1100" b="1">
                <a:latin typeface="Arial"/>
                <a:ea typeface="Arial"/>
                <a:cs typeface="Arial"/>
                <a:sym typeface="Arial"/>
              </a:rPr>
              <a:t>vijf sleutelgebieden </a:t>
            </a:r>
            <a:r>
              <a:rPr lang="en-US" sz="1100">
                <a:latin typeface="Arial"/>
                <a:ea typeface="Arial"/>
                <a:cs typeface="Arial"/>
                <a:sym typeface="Arial"/>
              </a:rPr>
              <a:t>en </a:t>
            </a:r>
            <a:r>
              <a:rPr lang="en-US" sz="1100" b="1">
                <a:latin typeface="Arial"/>
                <a:ea typeface="Arial"/>
                <a:cs typeface="Arial"/>
                <a:sym typeface="Arial"/>
              </a:rPr>
              <a:t>21 specifieke competenties </a:t>
            </a:r>
            <a:r>
              <a:rPr lang="en-US" sz="1100">
                <a:latin typeface="Arial"/>
                <a:ea typeface="Arial"/>
                <a:cs typeface="Arial"/>
                <a:sym typeface="Arial"/>
              </a:rPr>
              <a:t>die individuen nodig hebben om effectief te navigeren in de digitale wereld.</a:t>
            </a:r>
            <a:br>
              <a:rPr lang="en-US" sz="1100">
                <a:latin typeface="Arial"/>
                <a:ea typeface="Arial"/>
                <a:cs typeface="Arial"/>
                <a:sym typeface="Arial"/>
              </a:rPr>
            </a:br>
            <a:r>
              <a:rPr lang="en-US" sz="1100">
                <a:latin typeface="Arial"/>
                <a:ea typeface="Arial"/>
                <a:cs typeface="Arial"/>
                <a:sym typeface="Arial"/>
              </a:rPr>
              <a:t>Naast het definiëren van deze competenties, schetst DigComp </a:t>
            </a:r>
            <a:r>
              <a:rPr lang="en-US" sz="1100" b="1">
                <a:latin typeface="Arial"/>
                <a:ea typeface="Arial"/>
                <a:cs typeface="Arial"/>
                <a:sym typeface="Arial"/>
              </a:rPr>
              <a:t>acht vaardigheidsniveaus</a:t>
            </a:r>
            <a:r>
              <a:rPr lang="en-US" sz="1100">
                <a:latin typeface="Arial"/>
                <a:ea typeface="Arial"/>
                <a:cs typeface="Arial"/>
                <a:sym typeface="Arial"/>
              </a:rPr>
              <a:t>, variërend van basis tot gevorderd, om individuen en opvoeders te helpen bij het beoordelen van de ontwikkeling van digitale vaardigheden. Het bevat ook </a:t>
            </a:r>
            <a:r>
              <a:rPr lang="en-US" sz="1100" b="1">
                <a:latin typeface="Arial"/>
                <a:ea typeface="Arial"/>
                <a:cs typeface="Arial"/>
                <a:sym typeface="Arial"/>
              </a:rPr>
              <a:t>voorbeelden van kennis, vaardigheden en houdingen </a:t>
            </a:r>
            <a:r>
              <a:rPr lang="en-US" sz="1100">
                <a:latin typeface="Arial"/>
                <a:ea typeface="Arial"/>
                <a:cs typeface="Arial"/>
                <a:sym typeface="Arial"/>
              </a:rPr>
              <a:t>die nodig zijn voor digitale vaardigheid.</a:t>
            </a:r>
            <a:br>
              <a:rPr lang="en-US" sz="1100">
                <a:latin typeface="Arial"/>
                <a:ea typeface="Arial"/>
                <a:cs typeface="Arial"/>
                <a:sym typeface="Arial"/>
              </a:rPr>
            </a:br>
            <a:r>
              <a:rPr lang="en-US" sz="1100">
                <a:latin typeface="Arial"/>
                <a:ea typeface="Arial"/>
                <a:cs typeface="Arial"/>
                <a:sym typeface="Arial"/>
              </a:rPr>
              <a:t>Verder benadrukt het raamwerk </a:t>
            </a:r>
            <a:r>
              <a:rPr lang="en-US" sz="1100" b="1">
                <a:latin typeface="Arial"/>
                <a:ea typeface="Arial"/>
                <a:cs typeface="Arial"/>
                <a:sym typeface="Arial"/>
              </a:rPr>
              <a:t>toepassingen in de echte wereld</a:t>
            </a:r>
            <a:r>
              <a:rPr lang="en-US" sz="1100">
                <a:latin typeface="Arial"/>
                <a:ea typeface="Arial"/>
                <a:cs typeface="Arial"/>
                <a:sym typeface="Arial"/>
              </a:rPr>
              <a:t>, met use cases die laten zien hoe digitale competenties relevant zijn in zowel </a:t>
            </a:r>
            <a:r>
              <a:rPr lang="en-US" sz="1100" b="1">
                <a:latin typeface="Arial"/>
                <a:ea typeface="Arial"/>
                <a:cs typeface="Arial"/>
                <a:sym typeface="Arial"/>
              </a:rPr>
              <a:t>onderwijs- als werkcontexten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Door gebruik te maken van dit raamwerk kunnen docenten, beleidsmakers en werkgevers de ontwikkeling van digitale vaardigheden beter ondersteunen en ervoor zorgen dat mensen voorbereid zijn op zowel academische als professionele uitdagingen in het digitale tijdperk.</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64" name="Google Shape;264;g329f623bc3f_0_3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329f623bc3f_0_4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In deze dia en in de volgende set dia's worden enkele voorbeelden gegeven van hoe DCF is ontworpen in de 2.2 versie.</a:t>
            </a:r>
            <a:endParaRPr/>
          </a:p>
          <a:p>
            <a:pPr marL="0" lvl="0" indent="0" algn="l" rtl="0">
              <a:lnSpc>
                <a:spcPct val="100000"/>
              </a:lnSpc>
              <a:spcBef>
                <a:spcPts val="0"/>
              </a:spcBef>
              <a:spcAft>
                <a:spcPts val="0"/>
              </a:spcAft>
              <a:buSzPts val="1400"/>
              <a:buNone/>
            </a:pPr>
            <a:r>
              <a:rPr lang="en-US"/>
              <a:t>Voor elke competentie wordt aangegeven</a:t>
            </a:r>
            <a:endParaRPr/>
          </a:p>
          <a:p>
            <a:pPr marL="457200" lvl="0" indent="-317500" algn="l" rtl="0">
              <a:lnSpc>
                <a:spcPct val="100000"/>
              </a:lnSpc>
              <a:spcBef>
                <a:spcPts val="0"/>
              </a:spcBef>
              <a:spcAft>
                <a:spcPts val="0"/>
              </a:spcAft>
              <a:buSzPts val="1400"/>
              <a:buChar char="-"/>
            </a:pPr>
            <a:r>
              <a:rPr lang="en-US"/>
              <a:t>het gebied en de vaardigheidsbeschrijving</a:t>
            </a:r>
            <a:endParaRPr/>
          </a:p>
          <a:p>
            <a:pPr marL="457200" lvl="0" indent="-317500" algn="l" rtl="0">
              <a:lnSpc>
                <a:spcPct val="100000"/>
              </a:lnSpc>
              <a:spcBef>
                <a:spcPts val="0"/>
              </a:spcBef>
              <a:spcAft>
                <a:spcPts val="0"/>
              </a:spcAft>
              <a:buSzPts val="1400"/>
              <a:buChar char="-"/>
            </a:pPr>
            <a:r>
              <a:rPr lang="en-US"/>
              <a:t>het vaardigheidsniveau voor de competentie</a:t>
            </a:r>
            <a:endParaRPr/>
          </a:p>
          <a:p>
            <a:pPr marL="457200" lvl="0" indent="-317500" algn="l" rtl="0">
              <a:lnSpc>
                <a:spcPct val="100000"/>
              </a:lnSpc>
              <a:spcBef>
                <a:spcPts val="0"/>
              </a:spcBef>
              <a:spcAft>
                <a:spcPts val="0"/>
              </a:spcAft>
              <a:buSzPts val="1400"/>
              <a:buChar char="-"/>
            </a:pPr>
            <a:r>
              <a:rPr lang="en-US"/>
              <a:t>enkele voorbeelden om uit te leggen hoe die competentie afneemt in termen van kennis, vaardigheden en houding </a:t>
            </a:r>
            <a:endParaRPr/>
          </a:p>
          <a:p>
            <a:pPr marL="457200" lvl="0" indent="-304800" algn="l" rtl="0">
              <a:lnSpc>
                <a:spcPct val="100000"/>
              </a:lnSpc>
              <a:spcBef>
                <a:spcPts val="0"/>
              </a:spcBef>
              <a:spcAft>
                <a:spcPts val="0"/>
              </a:spcAft>
              <a:buSzPts val="1200"/>
              <a:buChar char="-"/>
            </a:pPr>
            <a:r>
              <a:rPr lang="en-US"/>
              <a:t>enkele leerscenario's die nuttig zijn om die competentie te introduceren in formele en niet-formele onderwijscontexten.</a:t>
            </a:r>
            <a:endParaRPr/>
          </a:p>
          <a:p>
            <a:pPr marL="0" lvl="0" indent="0" algn="l" rtl="0">
              <a:lnSpc>
                <a:spcPct val="100000"/>
              </a:lnSpc>
              <a:spcBef>
                <a:spcPts val="0"/>
              </a:spcBef>
              <a:spcAft>
                <a:spcPts val="0"/>
              </a:spcAft>
              <a:buNone/>
            </a:pPr>
            <a:r>
              <a:rPr lang="en-US"/>
              <a:t>Deze dia helpt ons niet alleen te begrijpen wat digitale zoekvaardigheden zijn, maar ook hoe ze zich in de loop van de tijd ontwikkelen, hoe ze er in de praktijk uitzien en hoe ze van toepassing zijn in echte situaties - van school tot de arbeidsmarkt. Het biedt een brug van abstracte competentieraamwerken naar betekenisvol, praktisch leren en onderwijzen.</a:t>
            </a:r>
            <a:endParaRPr/>
          </a:p>
          <a:p>
            <a:pPr marL="0" lvl="0" indent="0" algn="l" rtl="0">
              <a:lnSpc>
                <a:spcPct val="100000"/>
              </a:lnSpc>
              <a:spcBef>
                <a:spcPts val="0"/>
              </a:spcBef>
              <a:spcAft>
                <a:spcPts val="0"/>
              </a:spcAft>
              <a:buNone/>
            </a:pPr>
            <a:r>
              <a:rPr lang="en-US" sz="1100">
                <a:latin typeface="Arial"/>
                <a:ea typeface="Arial"/>
                <a:cs typeface="Arial"/>
                <a:sym typeface="Arial"/>
              </a:rPr>
              <a:t>De dia toont een gedetailleerde uitsplitsing van </a:t>
            </a:r>
            <a:r>
              <a:rPr lang="en-US" sz="1100" b="1">
                <a:latin typeface="Arial"/>
                <a:ea typeface="Arial"/>
                <a:cs typeface="Arial"/>
                <a:sym typeface="Arial"/>
              </a:rPr>
              <a:t>competentiegebied 1.1 </a:t>
            </a:r>
            <a:r>
              <a:rPr lang="en-US" sz="1100">
                <a:latin typeface="Arial"/>
                <a:ea typeface="Arial"/>
                <a:cs typeface="Arial"/>
                <a:sym typeface="Arial"/>
              </a:rPr>
              <a:t>uit het </a:t>
            </a:r>
            <a:r>
              <a:rPr lang="en-US" sz="1100" b="1">
                <a:latin typeface="Arial"/>
                <a:ea typeface="Arial"/>
                <a:cs typeface="Arial"/>
                <a:sym typeface="Arial"/>
              </a:rPr>
              <a:t>digitale competentiekader (DigComp)</a:t>
            </a:r>
            <a:r>
              <a:rPr lang="en-US" sz="1100">
                <a:latin typeface="Arial"/>
                <a:ea typeface="Arial"/>
                <a:cs typeface="Arial"/>
                <a:sym typeface="Arial"/>
              </a:rPr>
              <a:t>:</a:t>
            </a:r>
            <a:br>
              <a:rPr lang="en-US" sz="1100">
                <a:latin typeface="Arial"/>
                <a:ea typeface="Arial"/>
                <a:cs typeface="Arial"/>
                <a:sym typeface="Arial"/>
              </a:rPr>
            </a:br>
            <a:r>
              <a:rPr lang="en-US" sz="1100" b="1">
                <a:latin typeface="Arial"/>
                <a:ea typeface="Arial"/>
                <a:cs typeface="Arial"/>
                <a:sym typeface="Arial"/>
              </a:rPr>
              <a:t> "Bladeren, zoeken en filteren van gegevens, informatie en digitale inhoud".</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organiseert de competentie over </a:t>
            </a:r>
            <a:r>
              <a:rPr lang="en-US" sz="1100" b="1">
                <a:latin typeface="Arial"/>
                <a:ea typeface="Arial"/>
                <a:cs typeface="Arial"/>
                <a:sym typeface="Arial"/>
              </a:rPr>
              <a:t>vijf dimensies</a:t>
            </a:r>
            <a:r>
              <a:rPr lang="en-US" sz="1100">
                <a:latin typeface="Arial"/>
                <a:ea typeface="Arial"/>
                <a:cs typeface="Arial"/>
                <a:sym typeface="Arial"/>
              </a:rPr>
              <a:t>, van abstracte concepten naar concrete, praktische voorbeelden:</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Linkerkolom - Dimensies 1 &amp; 2: Competentiegebied en definitie</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Dimensie 1 </a:t>
            </a:r>
            <a:r>
              <a:rPr lang="en-US" sz="1100">
                <a:latin typeface="Arial"/>
                <a:ea typeface="Arial"/>
                <a:cs typeface="Arial"/>
                <a:sym typeface="Arial"/>
              </a:rPr>
              <a:t>identificeert het </a:t>
            </a:r>
            <a:r>
              <a:rPr lang="en-US" sz="1100" b="1">
                <a:latin typeface="Arial"/>
                <a:ea typeface="Arial"/>
                <a:cs typeface="Arial"/>
                <a:sym typeface="Arial"/>
              </a:rPr>
              <a:t>competentiegebied</a:t>
            </a:r>
            <a:r>
              <a:rPr lang="en-US" sz="1100">
                <a:latin typeface="Arial"/>
                <a:ea typeface="Arial"/>
                <a:cs typeface="Arial"/>
                <a:sym typeface="Arial"/>
              </a:rPr>
              <a:t>: Informatie- en gegevensvaardigheden.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Dimensie 2 </a:t>
            </a:r>
            <a:r>
              <a:rPr lang="en-US" sz="1100">
                <a:latin typeface="Arial"/>
                <a:ea typeface="Arial"/>
                <a:cs typeface="Arial"/>
                <a:sym typeface="Arial"/>
              </a:rPr>
              <a:t>richt zich specifiek op </a:t>
            </a:r>
            <a:r>
              <a:rPr lang="en-US" sz="1100" b="1">
                <a:latin typeface="Arial"/>
                <a:ea typeface="Arial"/>
                <a:cs typeface="Arial"/>
                <a:sym typeface="Arial"/>
              </a:rPr>
              <a:t>competentie 1.1</a:t>
            </a:r>
            <a:r>
              <a:rPr lang="en-US" sz="1100">
                <a:latin typeface="Arial"/>
                <a:ea typeface="Arial"/>
                <a:cs typeface="Arial"/>
                <a:sym typeface="Arial"/>
              </a:rPr>
              <a:t>, die gaat over:</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Informatiebehoeften begrijpen,</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Online zoeken naar informatie/data/inhoud,</a:t>
            </a:r>
            <a:br>
              <a:rPr lang="en-US" sz="1100">
                <a:latin typeface="Arial"/>
                <a:ea typeface="Arial"/>
                <a:cs typeface="Arial"/>
                <a:sym typeface="Arial"/>
              </a:rPr>
            </a:br>
            <a:endParaRPr sz="1100">
              <a:latin typeface="Arial"/>
              <a:ea typeface="Arial"/>
              <a:cs typeface="Arial"/>
              <a:sym typeface="Arial"/>
            </a:endParaRPr>
          </a:p>
          <a:p>
            <a:pPr marL="914400" lvl="1"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Toegang krijgen, evalueren en navigeren tussen bronnen.</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None/>
            </a:pPr>
            <a:r>
              <a:rPr lang="en-US" sz="1300" b="1">
                <a:latin typeface="Arial"/>
                <a:ea typeface="Arial"/>
                <a:cs typeface="Arial"/>
                <a:sym typeface="Arial"/>
              </a:rPr>
              <a:t>Middelste kolommen - Dimensie 3 &amp; 4: Vaardigheid en praktische kennis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Dimensie 3: Vaardigheidsniveau (basis tot zeer gespecialiseerd)</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kolom schetst </a:t>
            </a:r>
            <a:r>
              <a:rPr lang="en-US" sz="1100" b="1">
                <a:latin typeface="Arial"/>
                <a:ea typeface="Arial"/>
                <a:cs typeface="Arial"/>
                <a:sym typeface="Arial"/>
              </a:rPr>
              <a:t>8 niveaus van vooruitgang</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Basisvaardigheden met ondersteuning.</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Basisvaardigheden met enige autonomie.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Eenvoudige problemen zelfstandig oplossen.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Meer autonomie, aanpassen aan nieuwe situaties.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Begeleiden van anderen.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Gevorderde vaardigheden in complexe contexten.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Expertise op hoog niveau met beperkte sturing.</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Expertniveau in het bijdragen van nieuwe ideeën aan het vakgebied.</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Elk niveau bevat specifieke </a:t>
            </a:r>
            <a:r>
              <a:rPr lang="en-US" sz="1100" b="1">
                <a:latin typeface="Arial"/>
                <a:ea typeface="Arial"/>
                <a:cs typeface="Arial"/>
                <a:sym typeface="Arial"/>
              </a:rPr>
              <a:t>Ik kan... </a:t>
            </a:r>
            <a:r>
              <a:rPr lang="en-US" sz="1100">
                <a:latin typeface="Arial"/>
                <a:ea typeface="Arial"/>
                <a:cs typeface="Arial"/>
                <a:sym typeface="Arial"/>
              </a:rPr>
              <a:t>uitspraken die beschrijven wat een persoon in die fase zou moeten kunnen.</a:t>
            </a:r>
            <a:br>
              <a:rPr lang="en-US" sz="1100">
                <a:latin typeface="Arial"/>
                <a:ea typeface="Arial"/>
                <a:cs typeface="Arial"/>
                <a:sym typeface="Arial"/>
              </a:rPr>
            </a:br>
            <a:r>
              <a:rPr lang="en-US" sz="1100">
                <a:latin typeface="Arial"/>
                <a:ea typeface="Arial"/>
                <a:cs typeface="Arial"/>
                <a:sym typeface="Arial"/>
              </a:rPr>
              <a:t> Voorbeelden:</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a:latin typeface="Arial"/>
                <a:ea typeface="Arial"/>
                <a:cs typeface="Arial"/>
                <a:sym typeface="Arial"/>
              </a:rPr>
              <a:t>Niveau 1: "Mijn informatiebehoeften identificeren en gegevens vinden via een eenvoudige zoekopdracht."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Niveau 5: "Reageren op informatiebehoeften en laten zien hoe bronnen te beoordelen."</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b="1">
                <a:latin typeface="Arial"/>
                <a:ea typeface="Arial"/>
                <a:cs typeface="Arial"/>
                <a:sym typeface="Arial"/>
              </a:rPr>
              <a:t>Dimensie 4: Voorbeelden van kennis, vaardigheden en attitudes</a:t>
            </a:r>
            <a:endParaRPr sz="11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sectie geeft praktische </a:t>
            </a:r>
            <a:r>
              <a:rPr lang="en-US" sz="1100" b="1">
                <a:latin typeface="Arial"/>
                <a:ea typeface="Arial"/>
                <a:cs typeface="Arial"/>
                <a:sym typeface="Arial"/>
              </a:rPr>
              <a:t>voorbeelden </a:t>
            </a:r>
            <a:r>
              <a:rPr lang="en-US" sz="1100">
                <a:latin typeface="Arial"/>
                <a:ea typeface="Arial"/>
                <a:cs typeface="Arial"/>
                <a:sym typeface="Arial"/>
              </a:rPr>
              <a:t>die gekoppeld zijn aan de bovenstaande niveaus. Het is onderverdeeld in:</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Kennis </a:t>
            </a:r>
            <a:r>
              <a:rPr lang="en-US" sz="1100">
                <a:latin typeface="Arial"/>
                <a:ea typeface="Arial"/>
                <a:cs typeface="Arial"/>
                <a:sym typeface="Arial"/>
              </a:rPr>
              <a:t>(bijv. "Sommige zoekresultaten zijn niet vrij beschikbaar."),</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Vaardigheden </a:t>
            </a:r>
            <a:r>
              <a:rPr lang="en-US" sz="1100">
                <a:latin typeface="Arial"/>
                <a:ea typeface="Arial"/>
                <a:cs typeface="Arial"/>
                <a:sym typeface="Arial"/>
              </a:rPr>
              <a:t>(bijv. "Weet hoe zoekmachines te kiezen die aan specifieke behoeften voldoen."),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Houdingen </a:t>
            </a:r>
            <a:r>
              <a:rPr lang="en-US" sz="1100">
                <a:latin typeface="Arial"/>
                <a:ea typeface="Arial"/>
                <a:cs typeface="Arial"/>
                <a:sym typeface="Arial"/>
              </a:rPr>
              <a:t>(bijv. "Vermijdt opzettelijk afleiding en hecht waarde aan online privacy.").</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helpen om de "Ik kan..." verklaringen tot leven te brengen, door te tonen wat leerlingen zouden moeten weten, kunnen en hoe ze digitale informatie op een verantwoorde manier zouden moeten benaderen.</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Rechter kolom - Dimensie 5: Gebruiksscenario's</a:t>
            </a:r>
            <a:endParaRPr sz="1300" b="1">
              <a:latin typeface="Arial"/>
              <a:ea typeface="Arial"/>
              <a:cs typeface="Arial"/>
              <a:sym typeface="Arial"/>
            </a:endParaRPr>
          </a:p>
          <a:p>
            <a:pPr marL="0" lvl="0" indent="0" algn="l" rtl="0">
              <a:lnSpc>
                <a:spcPct val="115000"/>
              </a:lnSpc>
              <a:spcBef>
                <a:spcPts val="1200"/>
              </a:spcBef>
              <a:spcAft>
                <a:spcPts val="0"/>
              </a:spcAft>
              <a:buNone/>
            </a:pPr>
            <a:r>
              <a:rPr lang="en-US" sz="1100">
                <a:latin typeface="Arial"/>
                <a:ea typeface="Arial"/>
                <a:cs typeface="Arial"/>
                <a:sym typeface="Arial"/>
              </a:rPr>
              <a:t>Deze laatste kolom toont </a:t>
            </a:r>
            <a:r>
              <a:rPr lang="en-US" sz="1100" b="1">
                <a:latin typeface="Arial"/>
                <a:ea typeface="Arial"/>
                <a:cs typeface="Arial"/>
                <a:sym typeface="Arial"/>
              </a:rPr>
              <a:t>scenario's uit het echte leven </a:t>
            </a:r>
            <a:r>
              <a:rPr lang="en-US" sz="1100">
                <a:latin typeface="Arial"/>
                <a:ea typeface="Arial"/>
                <a:cs typeface="Arial"/>
                <a:sym typeface="Arial"/>
              </a:rPr>
              <a:t>waarin deze competenties van toepassing zijn.</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contextuele voorbeelden illustreren hoe digitale vaardigheden in het dagelijks leven worden gebruikt, waardoor het raamwerk meer relateerbaar en bruikbaar wordt.</a:t>
            </a:r>
            <a:endParaRPr sz="1100">
              <a:latin typeface="Arial"/>
              <a:ea typeface="Arial"/>
              <a:cs typeface="Arial"/>
              <a:sym typeface="Arial"/>
            </a:endParaRPr>
          </a:p>
          <a:p>
            <a:pPr marL="0" lvl="0" indent="0" algn="l" rtl="0">
              <a:lnSpc>
                <a:spcPct val="100000"/>
              </a:lnSpc>
              <a:spcBef>
                <a:spcPts val="1200"/>
              </a:spcBef>
              <a:spcAft>
                <a:spcPts val="0"/>
              </a:spcAft>
              <a:buNone/>
            </a:pPr>
            <a:endParaRPr/>
          </a:p>
        </p:txBody>
      </p:sp>
      <p:sp>
        <p:nvSpPr>
          <p:cNvPr id="272" name="Google Shape;272;g329f623bc3f_0_4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29f623bc3f_0_4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Deze dia verkent competentie 2.2, onder het bredere gebied van communicatie en samenwerking, binnen het digitale competentiekader. Het laat ons zien hoe vaardigheden voor digitaal delen zich ontwikkelen - van het herkennen van basistools tot het creëren van oplossingen voor complexe digitale samenwerkingstaken. Het laat zien hoe deze vaardigheden worden toegepast in alledaagse contexten zoals het plannen van evenementen of schoolprojecten en benadrukt het belang van ethisch delen - bronnen vermelden, privacy respecteren en verkeerde informatie vermijden. Uiteindelijk gaat het erom een verantwoordelijke en effectieve digitale communicator te zijn.</a:t>
            </a:r>
            <a:endParaRPr/>
          </a:p>
          <a:p>
            <a:pPr marL="0" lvl="0" indent="0" algn="l" rtl="0">
              <a:lnSpc>
                <a:spcPct val="100000"/>
              </a:lnSpc>
              <a:spcBef>
                <a:spcPts val="0"/>
              </a:spcBef>
              <a:spcAft>
                <a:spcPts val="0"/>
              </a:spcAft>
              <a:buSzPts val="1400"/>
              <a:buNone/>
            </a:pPr>
            <a:r>
              <a:rPr lang="en-US"/>
              <a:t>De nadruk ligt hier op het vermogen om gegevens, informatie en digitale inhoud op de juiste manier te delen met behulp van digitale technologieën en om dit op ethische wijze te doen, met de juiste bronvermelding en naamsvermelding.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Linkerzijde - Competentieoverzicht</a:t>
            </a:r>
            <a:endParaRPr/>
          </a:p>
          <a:p>
            <a:pPr marL="0" lvl="0" indent="0" algn="l" rtl="0">
              <a:lnSpc>
                <a:spcPct val="100000"/>
              </a:lnSpc>
              <a:spcBef>
                <a:spcPts val="0"/>
              </a:spcBef>
              <a:spcAft>
                <a:spcPts val="0"/>
              </a:spcAft>
              <a:buSzPts val="1400"/>
              <a:buNone/>
            </a:pPr>
            <a:r>
              <a:rPr lang="en-US"/>
              <a:t>Dimensie 1: Het competentiegebied is Communicatie en samenwerking.</a:t>
            </a:r>
            <a:endParaRPr/>
          </a:p>
          <a:p>
            <a:pPr marL="0" lvl="0" indent="0" algn="l" rtl="0">
              <a:lnSpc>
                <a:spcPct val="100000"/>
              </a:lnSpc>
              <a:spcBef>
                <a:spcPts val="0"/>
              </a:spcBef>
              <a:spcAft>
                <a:spcPts val="0"/>
              </a:spcAft>
              <a:buSzPts val="1400"/>
              <a:buNone/>
            </a:pPr>
            <a:r>
              <a:rPr lang="en-US"/>
              <a:t>Dimensie 2: Deze specifieke competentie (2.2) behandelt hoe gebruikers digitale informatie delen en als tussenpersoon optreden, waarbij correcte bronvermelding wordt gegarandeerd bij het delen van inhoud.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→Center - Dimensie 3: Vaardigheidsniveaus</a:t>
            </a:r>
            <a:endParaRPr/>
          </a:p>
          <a:p>
            <a:pPr marL="0" lvl="0" indent="0" algn="l" rtl="0">
              <a:lnSpc>
                <a:spcPct val="100000"/>
              </a:lnSpc>
              <a:spcBef>
                <a:spcPts val="0"/>
              </a:spcBef>
              <a:spcAft>
                <a:spcPts val="0"/>
              </a:spcAft>
              <a:buSzPts val="1400"/>
              <a:buNone/>
            </a:pPr>
            <a:r>
              <a:rPr lang="en-US"/>
              <a:t>Dit onderdeel toont de progressie van vaardigheden voor digitaal delen over 8 vaardigheidsniveaus, van basis tot expert: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Niveaus 1-2 (Foundation):</a:t>
            </a:r>
            <a:endParaRPr/>
          </a:p>
          <a:p>
            <a:pPr marL="0" lvl="0" indent="0" algn="l" rtl="0">
              <a:lnSpc>
                <a:spcPct val="100000"/>
              </a:lnSpc>
              <a:spcBef>
                <a:spcPts val="0"/>
              </a:spcBef>
              <a:spcAft>
                <a:spcPts val="0"/>
              </a:spcAft>
              <a:buSzPts val="1400"/>
              <a:buNone/>
            </a:pPr>
            <a:r>
              <a:rPr lang="en-US"/>
              <a:t>Gebruikers kunnen eenvoudige hulpmiddelen herkennen en de noodzaak van verwijzingen identificeren wanneer ze worden geleid.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Niveau 3-4 (gemiddeld):</a:t>
            </a:r>
            <a:endParaRPr/>
          </a:p>
          <a:p>
            <a:pPr marL="0" lvl="0" indent="0" algn="l" rtl="0">
              <a:lnSpc>
                <a:spcPct val="100000"/>
              </a:lnSpc>
              <a:spcBef>
                <a:spcPts val="0"/>
              </a:spcBef>
              <a:spcAft>
                <a:spcPts val="0"/>
              </a:spcAft>
              <a:buSzPts val="1400"/>
              <a:buNone/>
            </a:pPr>
            <a:r>
              <a:rPr lang="en-US"/>
              <a:t>Gebruikers kunnen zelfstandig hulpmiddelen selecteren en manipuleren en als tussenpersoon optreden.</a:t>
            </a:r>
            <a:endParaRPr/>
          </a:p>
          <a:p>
            <a:pPr marL="0" lvl="0" indent="0" algn="l" rtl="0">
              <a:lnSpc>
                <a:spcPct val="100000"/>
              </a:lnSpc>
              <a:spcBef>
                <a:spcPts val="0"/>
              </a:spcBef>
              <a:spcAft>
                <a:spcPts val="0"/>
              </a:spcAft>
              <a:buSzPts val="1400"/>
              <a:buNone/>
            </a:pPr>
            <a:r>
              <a:rPr lang="en-US"/>
              <a:t>Voorbeeld: "Manipuleer geschikte digitale technologieën om gegevens te delen."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Niveau 5-6 (Gevorderd):</a:t>
            </a:r>
            <a:endParaRPr/>
          </a:p>
          <a:p>
            <a:pPr marL="0" lvl="0" indent="0" algn="l" rtl="0">
              <a:lnSpc>
                <a:spcPct val="100000"/>
              </a:lnSpc>
              <a:spcBef>
                <a:spcPts val="0"/>
              </a:spcBef>
              <a:spcAft>
                <a:spcPts val="0"/>
              </a:spcAft>
              <a:buSzPts val="1400"/>
              <a:buNone/>
            </a:pPr>
            <a:r>
              <a:rPr lang="en-US"/>
              <a:t>Gebruikers kunnen inhoud delen met behulp van een verscheidenheid aan tools, de beste tools voor de situatie beoordelen en de referentietechnieken dienovereenkomstig variëren.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Niveaus 7-8 (Zeer gespecialiseerd):</a:t>
            </a:r>
            <a:endParaRPr/>
          </a:p>
          <a:p>
            <a:pPr marL="0" lvl="0" indent="0" algn="l" rtl="0">
              <a:lnSpc>
                <a:spcPct val="100000"/>
              </a:lnSpc>
              <a:spcBef>
                <a:spcPts val="0"/>
              </a:spcBef>
              <a:spcAft>
                <a:spcPts val="0"/>
              </a:spcAft>
              <a:buSzPts val="1400"/>
              <a:buNone/>
            </a:pPr>
            <a:r>
              <a:rPr lang="en-US"/>
              <a:t>Gebruikers creëren oplossingen voor complexe of ongedefinieerde problemen, dragen bij aan nieuwe praktijken en stellen innovatieve processen voor met betrekking tot digitaal delen.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Rechterzijde - Dimensie 4: Voorbeelden van kennis, vaardigheden en houdingen</a:t>
            </a:r>
            <a:endParaRPr/>
          </a:p>
          <a:p>
            <a:pPr marL="0" lvl="0" indent="0" algn="l" rtl="0">
              <a:lnSpc>
                <a:spcPct val="100000"/>
              </a:lnSpc>
              <a:spcBef>
                <a:spcPts val="0"/>
              </a:spcBef>
              <a:spcAft>
                <a:spcPts val="0"/>
              </a:spcAft>
              <a:buSzPts val="1400"/>
              <a:buNone/>
            </a:pPr>
            <a:r>
              <a:rPr lang="en-US"/>
              <a:t>Deze sectie voegt praktische diepte toe aan elk niveau. Het is onderverdeeld in drie delen: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Kennis:</a:t>
            </a:r>
            <a:endParaRPr/>
          </a:p>
          <a:p>
            <a:pPr marL="0" lvl="0" indent="0" algn="l" rtl="0">
              <a:lnSpc>
                <a:spcPct val="100000"/>
              </a:lnSpc>
              <a:spcBef>
                <a:spcPts val="0"/>
              </a:spcBef>
              <a:spcAft>
                <a:spcPts val="0"/>
              </a:spcAft>
              <a:buSzPts val="1400"/>
              <a:buNone/>
            </a:pPr>
            <a:r>
              <a:rPr lang="en-US"/>
              <a:t>Bijvoorbeeld begrijpen dat het publiekelijk delen van afbeeldingen of video's privacy en juridische gevolgen kan hebben, of de rol kennen van een online facilitator in het ethisch beheren van digitale inhoud.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Vaardigheden:</a:t>
            </a:r>
            <a:endParaRPr/>
          </a:p>
          <a:p>
            <a:pPr marL="0" lvl="0" indent="0" algn="l" rtl="0">
              <a:lnSpc>
                <a:spcPct val="100000"/>
              </a:lnSpc>
              <a:spcBef>
                <a:spcPts val="0"/>
              </a:spcBef>
              <a:spcAft>
                <a:spcPts val="0"/>
              </a:spcAft>
              <a:buSzPts val="1400"/>
              <a:buNone/>
            </a:pPr>
            <a:r>
              <a:rPr lang="en-US"/>
              <a:t>Omvatten het gebruik van smartphones, cloudplatforms of videoconferentietools om gegevens effectief te delen - met respect voor privacy, publiek en doel.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Houding:</a:t>
            </a:r>
            <a:endParaRPr/>
          </a:p>
          <a:p>
            <a:pPr marL="0" lvl="0" indent="0" algn="l" rtl="0">
              <a:lnSpc>
                <a:spcPct val="100000"/>
              </a:lnSpc>
              <a:spcBef>
                <a:spcPts val="0"/>
              </a:spcBef>
              <a:spcAft>
                <a:spcPts val="0"/>
              </a:spcAft>
              <a:buSzPts val="1400"/>
              <a:buNone/>
            </a:pPr>
            <a:r>
              <a:rPr lang="en-US"/>
              <a:t>Moedigt ethisch gedrag aan zoals het vermelden van originele bronnen, het vermijden van verkeerde informatie en het respecteren van de voorkeuren van mensen met betrekking tot digitale blootstelling.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Rechts - Dimensie 5: Gebruiksscenario's</a:t>
            </a:r>
            <a:endParaRPr/>
          </a:p>
          <a:p>
            <a:pPr marL="0" lvl="0" indent="0" algn="l" rtl="0">
              <a:lnSpc>
                <a:spcPct val="100000"/>
              </a:lnSpc>
              <a:spcBef>
                <a:spcPts val="0"/>
              </a:spcBef>
              <a:spcAft>
                <a:spcPts val="0"/>
              </a:spcAft>
              <a:buSzPts val="1400"/>
              <a:buNone/>
            </a:pPr>
            <a:r>
              <a:rPr lang="en-US"/>
              <a:t>Er worden twee scenario's op intermediair niveau gegeven: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Werkscenario - Een evenement organiseren:</a:t>
            </a:r>
            <a:endParaRPr/>
          </a:p>
          <a:p>
            <a:pPr marL="0" lvl="0" indent="0" algn="l" rtl="0">
              <a:lnSpc>
                <a:spcPct val="100000"/>
              </a:lnSpc>
              <a:spcBef>
                <a:spcPts val="0"/>
              </a:spcBef>
              <a:spcAft>
                <a:spcPts val="0"/>
              </a:spcAft>
              <a:buSzPts val="1400"/>
              <a:buNone/>
            </a:pPr>
            <a:r>
              <a:rPr lang="en-US"/>
              <a:t>Hierbij worden cloudopslag en mobiele apparaten gebruikt om de planning van evenementen te coördineren en digitale agenda's efficiënt te delen met teamleden.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Leerscenario - Groepswerk:</a:t>
            </a:r>
            <a:endParaRPr/>
          </a:p>
          <a:p>
            <a:pPr marL="0" lvl="0" indent="0" algn="l" rtl="0">
              <a:lnSpc>
                <a:spcPct val="100000"/>
              </a:lnSpc>
              <a:spcBef>
                <a:spcPts val="0"/>
              </a:spcBef>
              <a:spcAft>
                <a:spcPts val="0"/>
              </a:spcAft>
              <a:buSzPts val="1400"/>
              <a:buNone/>
            </a:pPr>
            <a:r>
              <a:rPr lang="en-US"/>
              <a:t>Benadrukt het gebruik van tools zoals Dropbox of Google Drive om samen te werken en benadrukt het respectvol en nauwkeurig delen van lesmateriaal tussen klasgenoten.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83" name="Google Shape;283;g329f623bc3f_0_4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29f623bc3f_0_4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Deze dia laat zien hoe leerlingen evolueren van het eenvoudig combineren van digitale items naar het creëren van volledig nieuwe en betekenisvolle digitale producten, of het nu gaat om een presentatie, een trainingsgids of creatieve inhoud. Het gaat niet alleen om bewerken, het gaat om verbeteren, integreren en ervoor zorgen dat wat we produceren relevant, ethisch en impactvol is in onze digitale omgevingen. </a:t>
            </a:r>
            <a:r>
              <a:rPr lang="en-US" sz="1100">
                <a:latin typeface="Arial"/>
                <a:ea typeface="Arial"/>
                <a:cs typeface="Arial"/>
                <a:sym typeface="Arial"/>
              </a:rPr>
              <a:t>Het richt zich op het vermogen om </a:t>
            </a:r>
            <a:r>
              <a:rPr lang="en-US" sz="1100" b="1">
                <a:latin typeface="Arial"/>
                <a:ea typeface="Arial"/>
                <a:cs typeface="Arial"/>
                <a:sym typeface="Arial"/>
              </a:rPr>
              <a:t>bestaande digitale inhoud aan te passen, te verfijnen en te integreren </a:t>
            </a:r>
            <a:r>
              <a:rPr lang="en-US" sz="1100">
                <a:latin typeface="Arial"/>
                <a:ea typeface="Arial"/>
                <a:cs typeface="Arial"/>
                <a:sym typeface="Arial"/>
              </a:rPr>
              <a:t>om nieuwe, originele en betekenisvolle output te produceren, of het nu voor persoonlijke, educatieve of professionele doeleinden is.</a:t>
            </a: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300" b="1">
                <a:latin typeface="Arial"/>
                <a:ea typeface="Arial"/>
                <a:cs typeface="Arial"/>
                <a:sym typeface="Arial"/>
              </a:rPr>
              <a:t>Linkerkolom - Overzicht competentiegebieden</a:t>
            </a:r>
            <a:endParaRPr sz="1300" b="1">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Dimensie 1</a:t>
            </a:r>
            <a:r>
              <a:rPr lang="en-US" sz="1100">
                <a:latin typeface="Arial"/>
                <a:ea typeface="Arial"/>
                <a:cs typeface="Arial"/>
                <a:sym typeface="Arial"/>
              </a:rPr>
              <a:t>: Het overkoepelende competentiegebied is </a:t>
            </a:r>
            <a:r>
              <a:rPr lang="en-US" sz="1100" b="1">
                <a:latin typeface="Arial"/>
                <a:ea typeface="Arial"/>
                <a:cs typeface="Arial"/>
                <a:sym typeface="Arial"/>
              </a:rPr>
              <a:t>Digitale Content Creatie</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Dimensie 2</a:t>
            </a:r>
            <a:r>
              <a:rPr lang="en-US" sz="1100">
                <a:latin typeface="Arial"/>
                <a:ea typeface="Arial"/>
                <a:cs typeface="Arial"/>
                <a:sym typeface="Arial"/>
              </a:rPr>
              <a:t>: Competentie 3.2 behandelt de vaardigheden die nodig zijn om </a:t>
            </a:r>
            <a:r>
              <a:rPr lang="en-US" sz="1100" b="1">
                <a:latin typeface="Arial"/>
                <a:ea typeface="Arial"/>
                <a:cs typeface="Arial"/>
                <a:sym typeface="Arial"/>
              </a:rPr>
              <a:t>inhoud te integreren en opnieuw te bewerken - om </a:t>
            </a:r>
            <a:r>
              <a:rPr lang="en-US" sz="1100">
                <a:latin typeface="Arial"/>
                <a:ea typeface="Arial"/>
                <a:cs typeface="Arial"/>
                <a:sym typeface="Arial"/>
              </a:rPr>
              <a:t>bestaand materiaal </a:t>
            </a:r>
            <a:r>
              <a:rPr lang="en-US" sz="1100" b="1">
                <a:latin typeface="Arial"/>
                <a:ea typeface="Arial"/>
                <a:cs typeface="Arial"/>
                <a:sym typeface="Arial"/>
              </a:rPr>
              <a:t>om te zetten </a:t>
            </a:r>
            <a:r>
              <a:rPr lang="en-US" sz="1100">
                <a:latin typeface="Arial"/>
                <a:ea typeface="Arial"/>
                <a:cs typeface="Arial"/>
                <a:sym typeface="Arial"/>
              </a:rPr>
              <a:t>in iets nieuws en zinvols.</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a:latin typeface="Arial"/>
                <a:ea typeface="Arial"/>
                <a:cs typeface="Arial"/>
                <a:sym typeface="Arial"/>
              </a:rPr>
              <a:t>Dit omvat het selecteren van tools, het aanbrengen van wijzigingen, het combineren van elementen en ervoor zorgen dat het eindproduct duidelijk, origineel en relevant is.</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 </a:t>
            </a:r>
            <a:r>
              <a:rPr lang="en-US" sz="1300" b="1">
                <a:latin typeface="Arial"/>
                <a:ea typeface="Arial"/>
                <a:cs typeface="Arial"/>
                <a:sym typeface="Arial"/>
              </a:rPr>
              <a:t>Middengedeelte - Dimensie 3: Vaardigheidsniveaus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kern van de dia toont hoe deze competentie zich ontwikkelt van beginner tot expert op 8 niveaus:</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Niveaus 1-2 (Foundation)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kunnen </a:t>
            </a:r>
            <a:r>
              <a:rPr lang="en-US" sz="1100" b="1">
                <a:latin typeface="Arial"/>
                <a:ea typeface="Arial"/>
                <a:cs typeface="Arial"/>
                <a:sym typeface="Arial"/>
              </a:rPr>
              <a:t>eenvoudige items </a:t>
            </a:r>
            <a:r>
              <a:rPr lang="en-US" sz="1100">
                <a:latin typeface="Arial"/>
                <a:ea typeface="Arial"/>
                <a:cs typeface="Arial"/>
                <a:sym typeface="Arial"/>
              </a:rPr>
              <a:t>van digitale inhoud </a:t>
            </a:r>
            <a:r>
              <a:rPr lang="en-US" sz="1100" b="1">
                <a:latin typeface="Arial"/>
                <a:ea typeface="Arial"/>
                <a:cs typeface="Arial"/>
                <a:sym typeface="Arial"/>
              </a:rPr>
              <a:t>selecteren en combineren </a:t>
            </a:r>
            <a:r>
              <a:rPr lang="en-US" sz="1100">
                <a:latin typeface="Arial"/>
                <a:ea typeface="Arial"/>
                <a:cs typeface="Arial"/>
                <a:sym typeface="Arial"/>
              </a:rPr>
              <a:t>met hulp.</a:t>
            </a:r>
            <a:br>
              <a:rPr lang="en-US" sz="1100">
                <a:latin typeface="Arial"/>
                <a:ea typeface="Arial"/>
                <a:cs typeface="Arial"/>
                <a:sym typeface="Arial"/>
              </a:rPr>
            </a:br>
            <a:r>
              <a:rPr lang="en-US" sz="1100">
                <a:latin typeface="Arial"/>
                <a:ea typeface="Arial"/>
                <a:cs typeface="Arial"/>
                <a:sym typeface="Arial"/>
              </a:rPr>
              <a:t> Voorbeeld: Afbeeldingen of tekst toevoegen aan een basisdocument.</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Niveau 3-4 (Intermediate)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werken zelfstandiger, selecteren </a:t>
            </a:r>
            <a:r>
              <a:rPr lang="en-US" sz="1100" b="1">
                <a:latin typeface="Arial"/>
                <a:ea typeface="Arial"/>
                <a:cs typeface="Arial"/>
                <a:sym typeface="Arial"/>
              </a:rPr>
              <a:t>goed gedefinieerde </a:t>
            </a:r>
            <a:r>
              <a:rPr lang="en-US" sz="1100">
                <a:latin typeface="Arial"/>
                <a:ea typeface="Arial"/>
                <a:cs typeface="Arial"/>
                <a:sym typeface="Arial"/>
              </a:rPr>
              <a:t>of aangepaste inhoud om aan te passen en zinvol te integreren.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Niveau 5-6 (Gevorderd)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kunnen </a:t>
            </a:r>
            <a:r>
              <a:rPr lang="en-US" sz="1100" b="1">
                <a:latin typeface="Arial"/>
                <a:ea typeface="Arial"/>
                <a:cs typeface="Arial"/>
                <a:sym typeface="Arial"/>
              </a:rPr>
              <a:t>werken met nieuwe inhoudstypen </a:t>
            </a:r>
            <a:r>
              <a:rPr lang="en-US" sz="1100">
                <a:latin typeface="Arial"/>
                <a:ea typeface="Arial"/>
                <a:cs typeface="Arial"/>
                <a:sym typeface="Arial"/>
              </a:rPr>
              <a:t>en kiezen de meest geschikte manieren om deze te combineren, verfijnen en transformeren om specifieke doelen te dienen.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Niveau 7-8 (zeer gespecialiseerd)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a:t>
            </a:r>
            <a:r>
              <a:rPr lang="en-US" sz="1100" b="1">
                <a:latin typeface="Arial"/>
                <a:ea typeface="Arial"/>
                <a:cs typeface="Arial"/>
                <a:sym typeface="Arial"/>
              </a:rPr>
              <a:t>creëren originele oplossingen </a:t>
            </a:r>
            <a:r>
              <a:rPr lang="en-US" sz="1100">
                <a:latin typeface="Arial"/>
                <a:ea typeface="Arial"/>
                <a:cs typeface="Arial"/>
                <a:sym typeface="Arial"/>
              </a:rPr>
              <a:t>voor complexe uitdagingen en dragen vaak bij aan hun vakgebied of beroep. Ze zijn ook in staat om </a:t>
            </a:r>
            <a:r>
              <a:rPr lang="en-US" sz="1100" b="1">
                <a:latin typeface="Arial"/>
                <a:ea typeface="Arial"/>
                <a:cs typeface="Arial"/>
                <a:sym typeface="Arial"/>
              </a:rPr>
              <a:t>nieuwe ideeën </a:t>
            </a:r>
            <a:r>
              <a:rPr lang="en-US" sz="1100">
                <a:latin typeface="Arial"/>
                <a:ea typeface="Arial"/>
                <a:cs typeface="Arial"/>
                <a:sym typeface="Arial"/>
              </a:rPr>
              <a:t>voor </a:t>
            </a:r>
            <a:r>
              <a:rPr lang="en-US" sz="1100" b="1">
                <a:latin typeface="Arial"/>
                <a:ea typeface="Arial"/>
                <a:cs typeface="Arial"/>
                <a:sym typeface="Arial"/>
              </a:rPr>
              <a:t>te stellen </a:t>
            </a:r>
            <a:r>
              <a:rPr lang="en-US" sz="1100">
                <a:latin typeface="Arial"/>
                <a:ea typeface="Arial"/>
                <a:cs typeface="Arial"/>
                <a:sym typeface="Arial"/>
              </a:rPr>
              <a:t>voor het effectief bewerken van digitale inhoud.</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300" b="1">
                <a:latin typeface="Arial"/>
                <a:ea typeface="Arial"/>
                <a:cs typeface="Arial"/>
                <a:sym typeface="Arial"/>
              </a:rPr>
              <a:t>→ Rechterpaneel - Dimensie 4: Kennis, vaardigheden en attitudes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Dit deel vult de vaardigheidsniveaus aan met concrete voorbeelden:</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Kennis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Begrijpen dat integratie zowel digitale als niet-digitale componenten kan omvatten (bijv. met behulp van Arduino of robotica hardware) en het herkennen van ethische bezwaren bij AI-gegenereerde inhoud.</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Vaardigheden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Inclusief het maken van infographics, het bewerken van media voor toegankelijkheid en het gebruik van digitale tools om content te remixen of te mashup-en in nieuwe formaten.</a:t>
            </a:r>
            <a:br>
              <a:rPr lang="en-US" sz="1100">
                <a:latin typeface="Arial"/>
                <a:ea typeface="Arial"/>
                <a:cs typeface="Arial"/>
                <a:sym typeface="Arial"/>
              </a:rPr>
            </a:br>
            <a:r>
              <a:rPr lang="en-US" sz="1100">
                <a:latin typeface="Arial"/>
                <a:ea typeface="Arial"/>
                <a:cs typeface="Arial"/>
                <a:sym typeface="Arial"/>
              </a:rPr>
              <a:t> Voorbeeld: Data omzetten in een grafiek of afbeeldingen en video combineren in een presentatie.</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Houdingen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Weerspiegelt openheid voor </a:t>
            </a:r>
            <a:r>
              <a:rPr lang="en-US" sz="1100" b="1">
                <a:latin typeface="Arial"/>
                <a:ea typeface="Arial"/>
                <a:cs typeface="Arial"/>
                <a:sym typeface="Arial"/>
              </a:rPr>
              <a:t>creatieve iteratie</a:t>
            </a:r>
            <a:r>
              <a:rPr lang="en-US" sz="1100">
                <a:latin typeface="Arial"/>
                <a:ea typeface="Arial"/>
                <a:cs typeface="Arial"/>
                <a:sym typeface="Arial"/>
              </a:rPr>
              <a:t>, bereidheid om te leren van feedback en voorzichtigheid met betrekking tot de geloofwaardigheid van inhoud (bijv. deepfakes of door AI bewerkt materiaal).</a:t>
            </a:r>
            <a:endParaRPr sz="1100">
              <a:latin typeface="Arial"/>
              <a:ea typeface="Arial"/>
              <a:cs typeface="Arial"/>
              <a:sym typeface="Arial"/>
            </a:endParaRPr>
          </a:p>
          <a:p>
            <a:pPr marL="0" lvl="0" indent="0" algn="l" rtl="0">
              <a:lnSpc>
                <a:spcPct val="115000"/>
              </a:lnSpc>
              <a:spcBef>
                <a:spcPts val="1200"/>
              </a:spcBef>
              <a:spcAft>
                <a:spcPts val="0"/>
              </a:spcAft>
              <a:buNone/>
            </a:pPr>
            <a:r>
              <a:rPr lang="en-US" sz="1300" b="1">
                <a:latin typeface="Arial"/>
                <a:ea typeface="Arial"/>
                <a:cs typeface="Arial"/>
                <a:sym typeface="Arial"/>
              </a:rPr>
              <a:t>→ Dimensie 5: Gebruikscases</a:t>
            </a:r>
            <a:endParaRPr sz="13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Twee alledaagse voorbeelden tonen deze competentie in actie op </a:t>
            </a:r>
            <a:r>
              <a:rPr lang="en-US" sz="1100" b="1">
                <a:latin typeface="Arial"/>
                <a:ea typeface="Arial"/>
                <a:cs typeface="Arial"/>
                <a:sym typeface="Arial"/>
              </a:rPr>
              <a:t>stichtingsniveau</a:t>
            </a:r>
            <a:r>
              <a:rPr lang="en-US" sz="1100">
                <a:latin typeface="Arial"/>
                <a:ea typeface="Arial"/>
                <a:cs typeface="Arial"/>
                <a:sym typeface="Arial"/>
              </a:rPr>
              <a:t>:</a:t>
            </a:r>
            <a:endParaRPr sz="1100">
              <a:latin typeface="Arial"/>
              <a:ea typeface="Arial"/>
              <a:cs typeface="Arial"/>
              <a:sym typeface="Arial"/>
            </a:endParaRPr>
          </a:p>
          <a:p>
            <a:pPr marL="457200" lvl="0" indent="-298450" algn="l" rtl="0">
              <a:lnSpc>
                <a:spcPct val="115000"/>
              </a:lnSpc>
              <a:spcBef>
                <a:spcPts val="1200"/>
              </a:spcBef>
              <a:spcAft>
                <a:spcPts val="0"/>
              </a:spcAft>
              <a:buClr>
                <a:schemeClr val="dk1"/>
              </a:buClr>
              <a:buSzPts val="1100"/>
              <a:buChar char="●"/>
            </a:pPr>
            <a:r>
              <a:rPr lang="en-US" sz="1100" b="1">
                <a:latin typeface="Arial"/>
                <a:ea typeface="Arial"/>
                <a:cs typeface="Arial"/>
                <a:sym typeface="Arial"/>
              </a:rPr>
              <a:t>Werkscenario - Een handleiding voor medewerkers maken</a:t>
            </a:r>
            <a:r>
              <a:rPr lang="en-US" sz="1100">
                <a:latin typeface="Arial"/>
                <a:ea typeface="Arial"/>
                <a:cs typeface="Arial"/>
                <a:sym typeface="Arial"/>
              </a:rPr>
              <a:t>:  Met begeleiding kan de gebruiker dialogen en visuals toevoegen aan een interne tutorial waarin nieuwe procedures worden uitgelegd - om anderen te helpen veranderingen op de werkplek te begrijpen.</a:t>
            </a:r>
            <a:br>
              <a:rPr lang="en-US" sz="1100">
                <a:latin typeface="Arial"/>
                <a:ea typeface="Arial"/>
                <a:cs typeface="Arial"/>
                <a:sym typeface="Arial"/>
              </a:rPr>
            </a:br>
            <a:endParaRPr sz="1100">
              <a:latin typeface="Arial"/>
              <a:ea typeface="Arial"/>
              <a:cs typeface="Arial"/>
              <a:sym typeface="Arial"/>
            </a:endParaRPr>
          </a:p>
          <a:p>
            <a:pPr marL="457200" lvl="0" indent="-298450" algn="l" rtl="0">
              <a:lnSpc>
                <a:spcPct val="115000"/>
              </a:lnSpc>
              <a:spcBef>
                <a:spcPts val="0"/>
              </a:spcBef>
              <a:spcAft>
                <a:spcPts val="0"/>
              </a:spcAft>
              <a:buClr>
                <a:schemeClr val="dk1"/>
              </a:buClr>
              <a:buSzPts val="1100"/>
              <a:buChar char="●"/>
            </a:pPr>
            <a:r>
              <a:rPr lang="en-US" sz="1100" b="1">
                <a:latin typeface="Arial"/>
                <a:ea typeface="Arial"/>
                <a:cs typeface="Arial"/>
                <a:sym typeface="Arial"/>
              </a:rPr>
              <a:t>Leerscenario - Een presentatie maken voor klasgenoten</a:t>
            </a:r>
            <a:r>
              <a:rPr lang="en-US" sz="1100">
                <a:latin typeface="Arial"/>
                <a:ea typeface="Arial"/>
                <a:cs typeface="Arial"/>
                <a:sym typeface="Arial"/>
              </a:rPr>
              <a:t>:  De student maakt thuis een multimediapresentatie met tekst, afbeeldingen en digitale hulpmiddelen zoals een interactief whiteboard om het leren in de klas te verbeteren.</a:t>
            </a:r>
            <a:br>
              <a:rPr lang="en-US" sz="1100">
                <a:latin typeface="Arial"/>
                <a:ea typeface="Arial"/>
                <a:cs typeface="Arial"/>
                <a:sym typeface="Arial"/>
              </a:rPr>
            </a:b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sz="1100">
              <a:latin typeface="Arial"/>
              <a:ea typeface="Arial"/>
              <a:cs typeface="Arial"/>
              <a:sym typeface="Arial"/>
            </a:endParaRPr>
          </a:p>
        </p:txBody>
      </p:sp>
      <p:sp>
        <p:nvSpPr>
          <p:cNvPr id="294" name="Google Shape;294;g329f623bc3f_0_4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29f623bc3f_0_4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None/>
            </a:pPr>
            <a:r>
              <a:rPr lang="en-US">
                <a:solidFill>
                  <a:srgbClr val="000000"/>
                </a:solidFill>
              </a:rPr>
              <a:t>Deze dia illustreert Dimensie 4: Veiligheid, specifiek Competentie 4.4: Bescherming van het Milieu. Het schetst verschillende vaardigheidsniveaus en praktische voorbeelden van kennis, vaardigheden en attitudes met betrekking tot het minimaliseren van de impact van digitale technologieën op het milieu. </a:t>
            </a:r>
            <a:r>
              <a:rPr lang="en-US"/>
              <a:t>Competentie 4.4: Milieubescherming binnen het DigComp 2.2 kader richt zich op het verantwoord gebruik van digitale technologieën om de impact op het milieu te minimaliseren. Het moedigt gebruikers aan om duurzame digitale praktijken te begrijpen, toe te passen en te bevorderen.</a:t>
            </a:r>
            <a:endParaRPr>
              <a:solidFill>
                <a:srgbClr val="000000"/>
              </a:solidFill>
            </a:endParaRPr>
          </a:p>
          <a:p>
            <a:pPr marL="0" lvl="0" indent="0" algn="l" rtl="0">
              <a:lnSpc>
                <a:spcPct val="115000"/>
              </a:lnSpc>
              <a:spcBef>
                <a:spcPts val="1400"/>
              </a:spcBef>
              <a:spcAft>
                <a:spcPts val="0"/>
              </a:spcAft>
              <a:buNone/>
            </a:pPr>
            <a:r>
              <a:rPr lang="en-US">
                <a:solidFill>
                  <a:srgbClr val="000000"/>
                </a:solidFill>
              </a:rPr>
              <a:t>Belangrijkste aspecten</a:t>
            </a:r>
            <a:endParaRPr>
              <a:solidFill>
                <a:srgbClr val="000000"/>
              </a:solidFill>
            </a:endParaRPr>
          </a:p>
          <a:p>
            <a:pPr marL="0" lvl="0" indent="0" algn="l" rtl="0">
              <a:lnSpc>
                <a:spcPct val="115000"/>
              </a:lnSpc>
              <a:spcBef>
                <a:spcPts val="1200"/>
              </a:spcBef>
              <a:spcAft>
                <a:spcPts val="0"/>
              </a:spcAft>
              <a:buNone/>
            </a:pPr>
            <a:r>
              <a:rPr lang="en-US">
                <a:solidFill>
                  <a:srgbClr val="000000"/>
                </a:solidFill>
              </a:rPr>
              <a:t>Vaardigheidsniveaus:</a:t>
            </a:r>
            <a:endParaRPr>
              <a:solidFill>
                <a:srgbClr val="000000"/>
              </a:solidFill>
            </a:endParaRPr>
          </a:p>
          <a:p>
            <a:pPr marL="457200" lvl="0" indent="-304800" algn="l" rtl="0">
              <a:lnSpc>
                <a:spcPct val="115000"/>
              </a:lnSpc>
              <a:spcBef>
                <a:spcPts val="1200"/>
              </a:spcBef>
              <a:spcAft>
                <a:spcPts val="0"/>
              </a:spcAft>
              <a:buSzPts val="1200"/>
              <a:buFont typeface="Calibri"/>
              <a:buAutoNum type="arabicPeriod"/>
            </a:pPr>
            <a:r>
              <a:rPr lang="en-US">
                <a:solidFill>
                  <a:srgbClr val="000000"/>
                </a:solidFill>
              </a:rPr>
              <a:t>Foundation: </a:t>
            </a:r>
            <a:r>
              <a:rPr lang="en-US"/>
              <a:t>herkennen van milieueffecten van digitale technologie, zoals energieverbruik, elektronisch afval en uitputting van hulpbronnen.</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Intermediair: Identificeren van routinematige milieueffecten en bespreken van beschermingsstrategieën.</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Gevorderd: Het kiezen en toepassen van geschikte oplossingen om digitale milieuschade te verminderen.</a:t>
            </a:r>
            <a:endParaRPr>
              <a:solidFill>
                <a:srgbClr val="000000"/>
              </a:solidFill>
            </a:endParaRPr>
          </a:p>
          <a:p>
            <a:pPr marL="457200" lvl="0" indent="-304800" algn="l" rtl="0">
              <a:lnSpc>
                <a:spcPct val="115000"/>
              </a:lnSpc>
              <a:spcBef>
                <a:spcPts val="0"/>
              </a:spcBef>
              <a:spcAft>
                <a:spcPts val="0"/>
              </a:spcAft>
              <a:buSzPts val="1200"/>
              <a:buFont typeface="Calibri"/>
              <a:buAutoNum type="arabicPeriod"/>
            </a:pPr>
            <a:r>
              <a:rPr lang="en-US">
                <a:solidFill>
                  <a:srgbClr val="000000"/>
                </a:solidFill>
              </a:rPr>
              <a:t>Zeer gespecialiseerd: Complexe oplossingen ontwikkelen, nieuwe kennis integreren en anderen begeleiden.</a:t>
            </a:r>
            <a:endParaRPr>
              <a:solidFill>
                <a:srgbClr val="000000"/>
              </a:solidFill>
            </a:endParaRPr>
          </a:p>
          <a:p>
            <a:pPr marL="0" lvl="0" indent="0" algn="l" rtl="0">
              <a:lnSpc>
                <a:spcPct val="115000"/>
              </a:lnSpc>
              <a:spcBef>
                <a:spcPts val="1200"/>
              </a:spcBef>
              <a:spcAft>
                <a:spcPts val="0"/>
              </a:spcAft>
              <a:buNone/>
            </a:pPr>
            <a:r>
              <a:rPr lang="en-US">
                <a:solidFill>
                  <a:srgbClr val="000000"/>
                </a:solidFill>
              </a:rPr>
              <a:t>Voorbeelden van kennis, vaardigheden en attitudes: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Zich bewust zijn van de milieueffecten van de productie en het gebruik van digitale apparaten.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Energie-efficiëntie en low-tech strategieën herkennen om het verbruik te verminderen.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Inzicht in 'groen' gedrag bij de aankoop van digitale apparaten.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Het vermogen om oplossingen voor complexe milieuproblemen te bedenken en toe te passen.</a:t>
            </a:r>
            <a:endParaRPr>
              <a:solidFill>
                <a:srgbClr val="000000"/>
              </a:solidFill>
            </a:endParaRPr>
          </a:p>
          <a:p>
            <a:pPr marL="0" lvl="0" indent="0" algn="l" rtl="0">
              <a:lnSpc>
                <a:spcPct val="115000"/>
              </a:lnSpc>
              <a:spcBef>
                <a:spcPts val="1200"/>
              </a:spcBef>
              <a:spcAft>
                <a:spcPts val="0"/>
              </a:spcAft>
              <a:buNone/>
            </a:pPr>
            <a:r>
              <a:rPr lang="en-US">
                <a:solidFill>
                  <a:srgbClr val="000000"/>
                </a:solidFill>
              </a:rPr>
              <a:t>Gebruikssituaties:</a:t>
            </a:r>
            <a:endParaRPr>
              <a:solidFill>
                <a:srgbClr val="000000"/>
              </a:solidFill>
            </a:endParaRPr>
          </a:p>
          <a:p>
            <a:pPr marL="457200" lvl="0" indent="-304800" algn="l" rtl="0">
              <a:lnSpc>
                <a:spcPct val="115000"/>
              </a:lnSpc>
              <a:spcBef>
                <a:spcPts val="1200"/>
              </a:spcBef>
              <a:spcAft>
                <a:spcPts val="0"/>
              </a:spcAft>
              <a:buSzPts val="1200"/>
              <a:buFont typeface="Calibri"/>
              <a:buChar char="●"/>
            </a:pPr>
            <a:r>
              <a:rPr lang="en-US">
                <a:solidFill>
                  <a:srgbClr val="000000"/>
                </a:solidFill>
              </a:rPr>
              <a:t>Werkgelegenheid: Sociale media gebruiken om milieubeschermingsstrategieën binnen organisaties te delen.</a:t>
            </a:r>
            <a:endParaRPr>
              <a:solidFill>
                <a:srgbClr val="000000"/>
              </a:solidFill>
            </a:endParaRPr>
          </a:p>
          <a:p>
            <a:pPr marL="457200" lvl="0" indent="-304800" algn="l" rtl="0">
              <a:lnSpc>
                <a:spcPct val="115000"/>
              </a:lnSpc>
              <a:spcBef>
                <a:spcPts val="0"/>
              </a:spcBef>
              <a:spcAft>
                <a:spcPts val="0"/>
              </a:spcAft>
              <a:buSzPts val="1200"/>
              <a:buFont typeface="Calibri"/>
              <a:buChar char="●"/>
            </a:pPr>
            <a:r>
              <a:rPr lang="en-US">
                <a:solidFill>
                  <a:srgbClr val="000000"/>
                </a:solidFill>
              </a:rPr>
              <a:t>Onderwijs: Gebruik maken van digitale leerplatforms om bewustzijn over duurzaamheid te verspreiden.</a:t>
            </a:r>
            <a:endParaRPr>
              <a:solidFill>
                <a:srgbClr val="000000"/>
              </a:solidFill>
            </a:endParaRPr>
          </a:p>
          <a:p>
            <a:pPr marL="0" lvl="0" indent="0" algn="l" rtl="0">
              <a:lnSpc>
                <a:spcPct val="115000"/>
              </a:lnSpc>
              <a:spcBef>
                <a:spcPts val="1200"/>
              </a:spcBef>
              <a:spcAft>
                <a:spcPts val="0"/>
              </a:spcAft>
              <a:buNone/>
            </a:pPr>
            <a:r>
              <a:rPr lang="en-US">
                <a:solidFill>
                  <a:srgbClr val="000000"/>
                </a:solidFill>
              </a:rPr>
              <a:t>Dit raamwerk helpt individuen geïnformeerde beslissingen te nemen om de ecologische voetafdruk van digitale technologie te verminderen. </a:t>
            </a:r>
            <a:r>
              <a:rPr lang="en-US"/>
              <a:t>Het kan in verschillende praktijkscenario's worden toegepast om duurzame digitale gewoonten te bevorderen. Hier zijn enkele praktische manieren om deze competentie te gebruiken:</a:t>
            </a:r>
            <a:endParaRPr/>
          </a:p>
          <a:p>
            <a:pPr marL="0" lvl="0" indent="0" algn="l" rtl="0">
              <a:lnSpc>
                <a:spcPct val="115000"/>
              </a:lnSpc>
              <a:spcBef>
                <a:spcPts val="1400"/>
              </a:spcBef>
              <a:spcAft>
                <a:spcPts val="0"/>
              </a:spcAft>
              <a:buClr>
                <a:schemeClr val="dk1"/>
              </a:buClr>
              <a:buSzPts val="1100"/>
              <a:buFont typeface="Arial"/>
              <a:buNone/>
            </a:pPr>
            <a:r>
              <a:rPr lang="en-US"/>
              <a:t>1. Energie-efficiënte digitale praktijken</a:t>
            </a:r>
            <a:endParaRPr/>
          </a:p>
          <a:p>
            <a:pPr marL="457200" lvl="0" indent="-304800" algn="l" rtl="0">
              <a:lnSpc>
                <a:spcPct val="115000"/>
              </a:lnSpc>
              <a:spcBef>
                <a:spcPts val="1200"/>
              </a:spcBef>
              <a:spcAft>
                <a:spcPts val="0"/>
              </a:spcAft>
              <a:buClr>
                <a:schemeClr val="dk1"/>
              </a:buClr>
              <a:buSzPts val="1200"/>
              <a:buFont typeface="Calibri"/>
              <a:buChar char="●"/>
            </a:pPr>
            <a:r>
              <a:rPr lang="en-US"/>
              <a:t>Pas de instellingen van apparaten aan voor optimaal energiegebruik (bijv. schermhelderheid verlagen, energiebesparende standen gebruiken).</a:t>
            </a:r>
            <a:endParaRPr/>
          </a:p>
          <a:p>
            <a:pPr marL="457200" lvl="0" indent="-304800" algn="l" rtl="0">
              <a:lnSpc>
                <a:spcPct val="115000"/>
              </a:lnSpc>
              <a:spcBef>
                <a:spcPts val="0"/>
              </a:spcBef>
              <a:spcAft>
                <a:spcPts val="0"/>
              </a:spcAft>
              <a:buClr>
                <a:schemeClr val="dk1"/>
              </a:buClr>
              <a:buSzPts val="1200"/>
              <a:buFont typeface="Calibri"/>
              <a:buChar char="●"/>
            </a:pPr>
            <a:r>
              <a:rPr lang="en-US"/>
              <a:t>Schakel ongebruikte apparaten uit in plaats van ze in stand-by te laten staan.</a:t>
            </a:r>
            <a:endParaRPr/>
          </a:p>
          <a:p>
            <a:pPr marL="457200" lvl="0" indent="-304800" algn="l" rtl="0">
              <a:lnSpc>
                <a:spcPct val="115000"/>
              </a:lnSpc>
              <a:spcBef>
                <a:spcPts val="0"/>
              </a:spcBef>
              <a:spcAft>
                <a:spcPts val="0"/>
              </a:spcAft>
              <a:buClr>
                <a:schemeClr val="dk1"/>
              </a:buClr>
              <a:buSzPts val="1200"/>
              <a:buFont typeface="Calibri"/>
              <a:buChar char="●"/>
            </a:pPr>
            <a:r>
              <a:rPr lang="en-US"/>
              <a:t>Kies milieuvriendelijke zoekmachines die de koolstofvoetafdruk compenseren.</a:t>
            </a:r>
            <a:endParaRPr/>
          </a:p>
          <a:p>
            <a:pPr marL="0" lvl="0" indent="0" algn="l" rtl="0">
              <a:lnSpc>
                <a:spcPct val="115000"/>
              </a:lnSpc>
              <a:spcBef>
                <a:spcPts val="1400"/>
              </a:spcBef>
              <a:spcAft>
                <a:spcPts val="0"/>
              </a:spcAft>
              <a:buClr>
                <a:schemeClr val="dk1"/>
              </a:buClr>
              <a:buSzPts val="1100"/>
              <a:buFont typeface="Arial"/>
              <a:buNone/>
            </a:pPr>
            <a:r>
              <a:rPr lang="en-US"/>
              <a:t>2. Duurzaam digitaal verbruik</a:t>
            </a:r>
            <a:endParaRPr/>
          </a:p>
          <a:p>
            <a:pPr marL="457200" lvl="0" indent="-304800" algn="l" rtl="0">
              <a:lnSpc>
                <a:spcPct val="115000"/>
              </a:lnSpc>
              <a:spcBef>
                <a:spcPts val="1200"/>
              </a:spcBef>
              <a:spcAft>
                <a:spcPts val="0"/>
              </a:spcAft>
              <a:buClr>
                <a:schemeClr val="dk1"/>
              </a:buClr>
              <a:buSzPts val="1200"/>
              <a:buFont typeface="Calibri"/>
              <a:buChar char="●"/>
            </a:pPr>
            <a:r>
              <a:rPr lang="en-US"/>
              <a:t>Verleng de levensduur van apparaten door goed onderhoud, software-updates en reparaties in plaats van gadgets vaak te vervangen.</a:t>
            </a:r>
            <a:endParaRPr/>
          </a:p>
          <a:p>
            <a:pPr marL="457200" lvl="0" indent="-304800" algn="l" rtl="0">
              <a:lnSpc>
                <a:spcPct val="115000"/>
              </a:lnSpc>
              <a:spcBef>
                <a:spcPts val="0"/>
              </a:spcBef>
              <a:spcAft>
                <a:spcPts val="0"/>
              </a:spcAft>
              <a:buClr>
                <a:schemeClr val="dk1"/>
              </a:buClr>
              <a:buSzPts val="1200"/>
              <a:buFont typeface="Calibri"/>
              <a:buChar char="●"/>
            </a:pPr>
            <a:r>
              <a:rPr lang="en-US"/>
              <a:t>Recycle elektronisch afval op verantwoorde wijze door gebruik te maken van gecertificeerde inzamelprogramma's voor e-afval.</a:t>
            </a:r>
            <a:endParaRPr/>
          </a:p>
          <a:p>
            <a:pPr marL="457200" lvl="0" indent="-304800" algn="l" rtl="0">
              <a:lnSpc>
                <a:spcPct val="115000"/>
              </a:lnSpc>
              <a:spcBef>
                <a:spcPts val="0"/>
              </a:spcBef>
              <a:spcAft>
                <a:spcPts val="0"/>
              </a:spcAft>
              <a:buClr>
                <a:schemeClr val="dk1"/>
              </a:buClr>
              <a:buSzPts val="1200"/>
              <a:buFont typeface="Calibri"/>
              <a:buChar char="●"/>
            </a:pPr>
            <a:r>
              <a:rPr lang="en-US"/>
              <a:t>Kies voor gereviseerde of tweedehands elektronica om de impact op de productie te verminderen.</a:t>
            </a:r>
            <a:endParaRPr/>
          </a:p>
          <a:p>
            <a:pPr marL="0" lvl="0" indent="0" algn="l" rtl="0">
              <a:lnSpc>
                <a:spcPct val="115000"/>
              </a:lnSpc>
              <a:spcBef>
                <a:spcPts val="1400"/>
              </a:spcBef>
              <a:spcAft>
                <a:spcPts val="0"/>
              </a:spcAft>
              <a:buClr>
                <a:schemeClr val="dk1"/>
              </a:buClr>
              <a:buSzPts val="1100"/>
              <a:buFont typeface="Arial"/>
              <a:buNone/>
            </a:pPr>
            <a:r>
              <a:rPr lang="en-US"/>
              <a:t>3. Groen digitaal werken en onderwijs</a:t>
            </a:r>
            <a:endParaRPr/>
          </a:p>
          <a:p>
            <a:pPr marL="457200" lvl="0" indent="-304800" algn="l" rtl="0">
              <a:lnSpc>
                <a:spcPct val="115000"/>
              </a:lnSpc>
              <a:spcBef>
                <a:spcPts val="1200"/>
              </a:spcBef>
              <a:spcAft>
                <a:spcPts val="0"/>
              </a:spcAft>
              <a:buClr>
                <a:schemeClr val="dk1"/>
              </a:buClr>
              <a:buSzPts val="1200"/>
              <a:buFont typeface="Calibri"/>
              <a:buChar char="●"/>
            </a:pPr>
            <a:r>
              <a:rPr lang="en-US"/>
              <a:t>Bevorder papierloze werkomgevingen door digitale hulpmiddelen te gebruiken in plaats van overmatig printen.</a:t>
            </a:r>
            <a:endParaRPr/>
          </a:p>
          <a:p>
            <a:pPr marL="457200" lvl="0" indent="-304800" algn="l" rtl="0">
              <a:lnSpc>
                <a:spcPct val="115000"/>
              </a:lnSpc>
              <a:spcBef>
                <a:spcPts val="0"/>
              </a:spcBef>
              <a:spcAft>
                <a:spcPts val="0"/>
              </a:spcAft>
              <a:buClr>
                <a:schemeClr val="dk1"/>
              </a:buClr>
              <a:buSzPts val="1200"/>
              <a:buFont typeface="Calibri"/>
              <a:buChar char="●"/>
            </a:pPr>
            <a:r>
              <a:rPr lang="en-US"/>
              <a:t>Maak efficiënt gebruik van cloud-opslag om onnodige gegevensopslag en energieverbruik te minimaliseren.</a:t>
            </a:r>
            <a:endParaRPr/>
          </a:p>
          <a:p>
            <a:pPr marL="457200" lvl="0" indent="-304800" algn="l" rtl="0">
              <a:lnSpc>
                <a:spcPct val="115000"/>
              </a:lnSpc>
              <a:spcBef>
                <a:spcPts val="0"/>
              </a:spcBef>
              <a:spcAft>
                <a:spcPts val="0"/>
              </a:spcAft>
              <a:buClr>
                <a:schemeClr val="dk1"/>
              </a:buClr>
              <a:buSzPts val="1200"/>
              <a:buFont typeface="Calibri"/>
              <a:buChar char="●"/>
            </a:pPr>
            <a:r>
              <a:rPr lang="en-US"/>
              <a:t>Stimuleer virtuele vergaderingen in plaats van veelvuldig reizen om de CO2-uitstoot te verminderen.</a:t>
            </a:r>
            <a:endParaRPr/>
          </a:p>
          <a:p>
            <a:pPr marL="0" lvl="0" indent="0" algn="l" rtl="0">
              <a:lnSpc>
                <a:spcPct val="115000"/>
              </a:lnSpc>
              <a:spcBef>
                <a:spcPts val="1400"/>
              </a:spcBef>
              <a:spcAft>
                <a:spcPts val="0"/>
              </a:spcAft>
              <a:buClr>
                <a:schemeClr val="dk1"/>
              </a:buClr>
              <a:buSzPts val="1100"/>
              <a:buFont typeface="Arial"/>
              <a:buNone/>
            </a:pPr>
            <a:r>
              <a:rPr lang="en-US"/>
              <a:t>4. Belangenbehartiging en bewustwording</a:t>
            </a:r>
            <a:endParaRPr/>
          </a:p>
          <a:p>
            <a:pPr marL="457200" lvl="0" indent="-304800" algn="l" rtl="0">
              <a:lnSpc>
                <a:spcPct val="115000"/>
              </a:lnSpc>
              <a:spcBef>
                <a:spcPts val="1200"/>
              </a:spcBef>
              <a:spcAft>
                <a:spcPts val="0"/>
              </a:spcAft>
              <a:buClr>
                <a:schemeClr val="dk1"/>
              </a:buClr>
              <a:buSzPts val="1200"/>
              <a:buFont typeface="Calibri"/>
              <a:buChar char="●"/>
            </a:pPr>
            <a:r>
              <a:rPr lang="en-US"/>
              <a:t>Deel milieubeschermingsstrategieën via sociale media, blogs of online gemeenschappen.</a:t>
            </a:r>
            <a:endParaRPr/>
          </a:p>
          <a:p>
            <a:pPr marL="457200" lvl="0" indent="-304800" algn="l" rtl="0">
              <a:lnSpc>
                <a:spcPct val="115000"/>
              </a:lnSpc>
              <a:spcBef>
                <a:spcPts val="0"/>
              </a:spcBef>
              <a:spcAft>
                <a:spcPts val="0"/>
              </a:spcAft>
              <a:buClr>
                <a:schemeClr val="dk1"/>
              </a:buClr>
              <a:buSzPts val="1200"/>
              <a:buFont typeface="Calibri"/>
              <a:buChar char="●"/>
            </a:pPr>
            <a:r>
              <a:rPr lang="en-US"/>
              <a:t>Ontwikkel of ondersteun duurzame technologische innovaties, zoals apps die het energieverbruik bijhouden of milieuvriendelijk gedrag stimuleren.</a:t>
            </a:r>
            <a:endParaRPr/>
          </a:p>
          <a:p>
            <a:pPr marL="457200" lvl="0" indent="-304800" algn="l" rtl="0">
              <a:lnSpc>
                <a:spcPct val="115000"/>
              </a:lnSpc>
              <a:spcBef>
                <a:spcPts val="0"/>
              </a:spcBef>
              <a:spcAft>
                <a:spcPts val="0"/>
              </a:spcAft>
              <a:buClr>
                <a:schemeClr val="dk1"/>
              </a:buClr>
              <a:buSzPts val="1200"/>
              <a:buFont typeface="Calibri"/>
              <a:buChar char="●"/>
            </a:pPr>
            <a:r>
              <a:rPr lang="en-US"/>
              <a:t>Onderwijs anderen over de impact van digitale technologie op het milieu en hoe deze te minimaliseren.</a:t>
            </a:r>
            <a:endParaRPr/>
          </a:p>
          <a:p>
            <a:pPr marL="0" lvl="0" indent="0" algn="l" rtl="0">
              <a:lnSpc>
                <a:spcPct val="115000"/>
              </a:lnSpc>
              <a:spcBef>
                <a:spcPts val="1200"/>
              </a:spcBef>
              <a:spcAft>
                <a:spcPts val="0"/>
              </a:spcAft>
              <a:buClr>
                <a:schemeClr val="dk1"/>
              </a:buClr>
              <a:buSzPts val="1100"/>
              <a:buFont typeface="Arial"/>
              <a:buNone/>
            </a:pPr>
            <a:r>
              <a:rPr lang="en-US"/>
              <a:t>Elk van deze stappen helpt bij het creëren van een duurzamer digitaal ecosysteem - kleine veranderingen die bij elkaar opgeteld een grote positieve impact hebben.</a:t>
            </a:r>
            <a:endParaRPr/>
          </a:p>
          <a:p>
            <a:pPr marL="0" lvl="0" indent="0" algn="l" rtl="0">
              <a:lnSpc>
                <a:spcPct val="115000"/>
              </a:lnSpc>
              <a:spcBef>
                <a:spcPts val="1200"/>
              </a:spcBef>
              <a:spcAft>
                <a:spcPts val="0"/>
              </a:spcAft>
              <a:buNone/>
            </a:pPr>
            <a:endParaRPr>
              <a:solidFill>
                <a:srgbClr val="000000"/>
              </a:solidFill>
            </a:endParaRPr>
          </a:p>
          <a:p>
            <a:pPr marL="0" lvl="0" indent="0" algn="l" rtl="0">
              <a:lnSpc>
                <a:spcPct val="100000"/>
              </a:lnSpc>
              <a:spcBef>
                <a:spcPts val="1200"/>
              </a:spcBef>
              <a:spcAft>
                <a:spcPts val="0"/>
              </a:spcAft>
              <a:buSzPts val="1400"/>
              <a:buNone/>
            </a:pPr>
            <a:endParaRPr/>
          </a:p>
        </p:txBody>
      </p:sp>
      <p:sp>
        <p:nvSpPr>
          <p:cNvPr id="305" name="Google Shape;305;g329f623bc3f_0_4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329f623bc3f_0_5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Dit is de definitie van het DCF</a:t>
            </a:r>
            <a:endParaRPr/>
          </a:p>
        </p:txBody>
      </p:sp>
      <p:sp>
        <p:nvSpPr>
          <p:cNvPr id="316" name="Google Shape;316;g329f623bc3f_0_5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Deze dia geeft instructies voor een activiteit om u te helpen nadenken over de les van vandaag over het </a:t>
            </a:r>
            <a:r>
              <a:rPr lang="en-US" b="1">
                <a:latin typeface="Arial"/>
                <a:ea typeface="Arial"/>
                <a:cs typeface="Arial"/>
                <a:sym typeface="Arial"/>
              </a:rPr>
              <a:t>Europees kader voor digitale competentie (DCF)</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Neem even de tijd om na te denken over hoe het </a:t>
            </a:r>
            <a:r>
              <a:rPr lang="en-US" b="1">
                <a:latin typeface="Arial"/>
                <a:ea typeface="Arial"/>
                <a:cs typeface="Arial"/>
                <a:sym typeface="Arial"/>
              </a:rPr>
              <a:t>DCF aansluit bij uw onderwijs- en leerpraktijken</a:t>
            </a:r>
            <a:r>
              <a:rPr lang="en-US">
                <a:latin typeface="Arial"/>
                <a:ea typeface="Arial"/>
                <a:cs typeface="Arial"/>
                <a:sym typeface="Arial"/>
              </a:rPr>
              <a:t>. Hoe sluiten de competenties aan bij situaties </a:t>
            </a:r>
            <a:r>
              <a:rPr lang="en-US" b="1">
                <a:latin typeface="Arial"/>
                <a:ea typeface="Arial"/>
                <a:cs typeface="Arial"/>
                <a:sym typeface="Arial"/>
              </a:rPr>
              <a:t>uit het echte leven </a:t>
            </a:r>
            <a:r>
              <a:rPr lang="en-US">
                <a:latin typeface="Arial"/>
                <a:ea typeface="Arial"/>
                <a:cs typeface="Arial"/>
                <a:sym typeface="Arial"/>
              </a:rPr>
              <a:t>en de </a:t>
            </a:r>
            <a:r>
              <a:rPr lang="en-US" b="1">
                <a:latin typeface="Arial"/>
                <a:ea typeface="Arial"/>
                <a:cs typeface="Arial"/>
                <a:sym typeface="Arial"/>
              </a:rPr>
              <a:t>schoolcontext</a:t>
            </a:r>
            <a:r>
              <a:rPr lang="en-US">
                <a:latin typeface="Arial"/>
                <a:ea typeface="Arial"/>
                <a:cs typeface="Arial"/>
                <a:sym typeface="Arial"/>
              </a:rPr>
              <a:t>?</a:t>
            </a:r>
            <a:endParaRPr>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US">
                <a:latin typeface="Arial"/>
                <a:ea typeface="Arial"/>
                <a:cs typeface="Arial"/>
                <a:sym typeface="Arial"/>
              </a:rPr>
              <a:t>Om het geleerde te consolideren, kunt u proberen </a:t>
            </a:r>
            <a:r>
              <a:rPr lang="en-US" b="1">
                <a:latin typeface="Arial"/>
                <a:ea typeface="Arial"/>
                <a:cs typeface="Arial"/>
                <a:sym typeface="Arial"/>
              </a:rPr>
              <a:t>een van de voorgestelde leerscenario's </a:t>
            </a:r>
            <a:r>
              <a:rPr lang="en-US">
                <a:latin typeface="Arial"/>
                <a:ea typeface="Arial"/>
                <a:cs typeface="Arial"/>
                <a:sym typeface="Arial"/>
              </a:rPr>
              <a:t>toe te passen in uw lessen. Daag jezelf vervolgens uit om </a:t>
            </a:r>
            <a:r>
              <a:rPr lang="en-US" b="1">
                <a:latin typeface="Arial"/>
                <a:ea typeface="Arial"/>
                <a:cs typeface="Arial"/>
                <a:sym typeface="Arial"/>
              </a:rPr>
              <a:t>een nieuw leerscenario te maken </a:t>
            </a:r>
            <a:r>
              <a:rPr lang="en-US">
                <a:latin typeface="Arial"/>
                <a:ea typeface="Arial"/>
                <a:cs typeface="Arial"/>
                <a:sym typeface="Arial"/>
              </a:rPr>
              <a:t>dat gericht is op een andere digitale competentie.</a:t>
            </a:r>
            <a:endParaRPr>
              <a:latin typeface="Arial"/>
              <a:ea typeface="Arial"/>
              <a:cs typeface="Arial"/>
              <a:sym typeface="Arial"/>
            </a:endParaRPr>
          </a:p>
          <a:p>
            <a:pPr marL="0" lvl="0" indent="0" algn="l" rtl="0">
              <a:lnSpc>
                <a:spcPct val="115000"/>
              </a:lnSpc>
              <a:spcBef>
                <a:spcPts val="1200"/>
              </a:spcBef>
              <a:spcAft>
                <a:spcPts val="0"/>
              </a:spcAft>
              <a:buSzPts val="1100"/>
              <a:buNone/>
            </a:pPr>
            <a:r>
              <a:rPr lang="en-US">
                <a:latin typeface="Arial"/>
                <a:ea typeface="Arial"/>
                <a:cs typeface="Arial"/>
                <a:sym typeface="Arial"/>
              </a:rPr>
              <a:t>Deze reflectie en praktijkgerichte activiteit zullen je helpen je inzicht te verdiepen in hoe je digitale competenties effectief kunt integreren in je lessen.</a:t>
            </a:r>
            <a:br>
              <a:rPr lang="en-US">
                <a:latin typeface="Arial"/>
                <a:ea typeface="Arial"/>
                <a:cs typeface="Arial"/>
                <a:sym typeface="Arial"/>
              </a:rPr>
            </a:br>
            <a:r>
              <a:rPr lang="en-US">
                <a:latin typeface="Arial"/>
                <a:ea typeface="Arial"/>
                <a:cs typeface="Arial"/>
                <a:sym typeface="Arial"/>
              </a:rPr>
              <a:t>een tweede activiteit kan zijn: </a:t>
            </a:r>
            <a:br>
              <a:rPr lang="en-US">
                <a:latin typeface="Arial"/>
                <a:ea typeface="Arial"/>
                <a:cs typeface="Arial"/>
                <a:sym typeface="Arial"/>
              </a:rPr>
            </a:br>
            <a:r>
              <a:rPr lang="en-US">
                <a:solidFill>
                  <a:srgbClr val="1D1D1B"/>
                </a:solidFill>
              </a:rPr>
              <a:t>Instructies</a:t>
            </a:r>
            <a:endParaRPr>
              <a:solidFill>
                <a:srgbClr val="1D1D1B"/>
              </a:solidFill>
            </a:endParaRPr>
          </a:p>
          <a:p>
            <a:pPr marL="457200" lvl="0" indent="-304800" algn="l" rtl="0">
              <a:lnSpc>
                <a:spcPct val="90000"/>
              </a:lnSpc>
              <a:spcBef>
                <a:spcPts val="1200"/>
              </a:spcBef>
              <a:spcAft>
                <a:spcPts val="0"/>
              </a:spcAft>
              <a:buClr>
                <a:srgbClr val="1D1D1B"/>
              </a:buClr>
              <a:buSzPts val="1200"/>
              <a:buChar char="-"/>
            </a:pPr>
            <a:r>
              <a:rPr lang="en-US">
                <a:solidFill>
                  <a:srgbClr val="1D1D1B"/>
                </a:solidFill>
              </a:rPr>
              <a:t>Groepeer leerlingen in kleine groepen (niet meer dan 3 of 4 per groep)</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Voorzie de leerlingen van het DCF-document (HIER)</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Vraag de leerlingen na te denken over een van de vermelde competenties en volgens de structuur van het DCF minstens één voorbeeld te ontwerpen van een activiteit die in de klas kan worden gedaan om leerlingen die competentie te stimuleren - brainstormactiviteit</a:t>
            </a:r>
            <a:endParaRPr>
              <a:solidFill>
                <a:srgbClr val="1D1D1B"/>
              </a:solidFill>
            </a:endParaRPr>
          </a:p>
          <a:p>
            <a:pPr marL="457200" lvl="0" indent="-304800" algn="l" rtl="0">
              <a:lnSpc>
                <a:spcPct val="90000"/>
              </a:lnSpc>
              <a:spcBef>
                <a:spcPts val="0"/>
              </a:spcBef>
              <a:spcAft>
                <a:spcPts val="0"/>
              </a:spcAft>
              <a:buClr>
                <a:srgbClr val="1D1D1B"/>
              </a:buClr>
              <a:buSzPts val="1200"/>
              <a:buChar char="-"/>
            </a:pPr>
            <a:r>
              <a:rPr lang="en-US">
                <a:solidFill>
                  <a:srgbClr val="1D1D1B"/>
                </a:solidFill>
              </a:rPr>
              <a:t>Deel de ideeën tussen de groepen en benadruk de mee te nemen boodschappen</a:t>
            </a:r>
            <a:endParaRPr>
              <a:solidFill>
                <a:srgbClr val="1D1D1B"/>
              </a:solidFill>
            </a:endParaRPr>
          </a:p>
          <a:p>
            <a:pPr marL="457200" lvl="0" indent="-228600" algn="l" rtl="0">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327" name="Google Shape;3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555728db8b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 huiswerkopdracht is een manier om leerkrachten uit te nodigen om na te denken over hun nationale leerplan in het licht van uw professionele ervaring.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Hier volgt een reeks instructies die u aan de leerkrachten kunt geven om de opdracht thuis uit te voeren:</a:t>
            </a:r>
            <a:br>
              <a:rPr lang="en-US"/>
            </a:br>
            <a:r>
              <a:rPr lang="en-US"/>
              <a:t>- Ga eerst uit van je nationale curriculum voor digitaal onderwijs, evalueer of het curriculum praktisch, actueel, realistisch of aan hervorming toe is. Je analyse moet beknopt zijn, ongeveer 300-400 woorden, en gegrond in je context.</a:t>
            </a:r>
            <a:endParaRPr/>
          </a:p>
          <a:p>
            <a:pPr marL="457200" lvl="0" indent="-317500" algn="l" rtl="0">
              <a:lnSpc>
                <a:spcPct val="100000"/>
              </a:lnSpc>
              <a:spcBef>
                <a:spcPts val="0"/>
              </a:spcBef>
              <a:spcAft>
                <a:spcPts val="0"/>
              </a:spcAft>
              <a:buSzPts val="1400"/>
              <a:buChar char="-"/>
            </a:pPr>
            <a:r>
              <a:rPr lang="en-US"/>
              <a:t>Hervat vervolgens kort de belangrijkste punten van het EU-kader voor digitale competenties (DigComp) en vergelijk het met je nationale curriculum. Richt je op gebieden van overeenkomst en divergentie, vooral met betrekking tot de integratie van digitale vaardigheden. Dit gedeelte moet ongeveer 400-500 woorden lang zijn.</a:t>
            </a:r>
            <a:endParaRPr/>
          </a:p>
          <a:p>
            <a:pPr marL="0" lvl="0" indent="0" algn="l" rtl="0">
              <a:lnSpc>
                <a:spcPct val="100000"/>
              </a:lnSpc>
              <a:spcBef>
                <a:spcPts val="0"/>
              </a:spcBef>
              <a:spcAft>
                <a:spcPts val="0"/>
              </a:spcAft>
              <a:buSzPts val="1400"/>
              <a:buNone/>
            </a:pPr>
            <a:r>
              <a:rPr lang="en-US"/>
              <a:t>Houd de totale lengte onder de 1000 woorden en lever je werk in PDF- of Word-formaat in vóór [deadline invullen].</a:t>
            </a:r>
            <a:endParaRPr/>
          </a:p>
          <a:p>
            <a:pPr marL="0" lvl="0" indent="0" algn="l" rtl="0">
              <a:lnSpc>
                <a:spcPct val="100000"/>
              </a:lnSpc>
              <a:spcBef>
                <a:spcPts val="0"/>
              </a:spcBef>
              <a:spcAft>
                <a:spcPts val="0"/>
              </a:spcAft>
              <a:buSzPts val="1400"/>
              <a:buNone/>
            </a:pPr>
            <a:r>
              <a:rPr lang="en-US"/>
              <a:t>Deze taak is bedoeld om kritische reflectie aan te moedigen en afstemming op Europese digitale competentiedoelen te bevorderen.</a:t>
            </a:r>
            <a:endParaRPr/>
          </a:p>
        </p:txBody>
      </p:sp>
      <p:sp>
        <p:nvSpPr>
          <p:cNvPr id="333" name="Google Shape;333;g3555728db8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Deze dia is handig om leerlingen wat extra informatie te geven over DCF, het actieplan en..... Ze kunnen de gedeelde documenten gebruiken als materiaal voor persoonlijke studie en als leidraad voor de toekomstige activiteiten.</a:t>
            </a:r>
            <a:endParaRPr/>
          </a:p>
        </p:txBody>
      </p:sp>
      <p:sp>
        <p:nvSpPr>
          <p:cNvPr id="339" name="Google Shape;33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5773f6aa0f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g35773f6aa0f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Deze dia is slechts een geheugensteuntje en een manier om de leerlingen te laten kennismaken met de verwachte onderwijsresultaten van deze unit.</a:t>
            </a:r>
            <a:endParaRPr/>
          </a:p>
        </p:txBody>
      </p:sp>
      <p:sp>
        <p:nvSpPr>
          <p:cNvPr id="140" name="Google Shape;14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555728db8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555728db8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 name="Google Shape;147;g3555728db8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555728db8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555728db8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3555728db8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Met deze inleidende dia kun je aan de leerlingen uitleggen wat het hoofdonderwerp van de module is en hoe deze gekoppeld is aan het TINKER-project.</a:t>
            </a:r>
            <a:br>
              <a:rPr lang="en-US"/>
            </a:br>
            <a:r>
              <a:rPr lang="en-US"/>
              <a:t>In deze les verkennen we het Europees kader voor digitale competentie, dat als referentie dient voor alle EU-landen bij het ontwerpen van nationale leerplannen. Inzicht in dit kader is essentieel voor docenten, omdat het ervoor zorgt dat de digitale vaardigheden die ze onderwijzen overeenkomen met erkende normen in heel Europa.</a:t>
            </a:r>
            <a:endParaRPr/>
          </a:p>
          <a:p>
            <a:pPr marL="0" lvl="0" indent="0" algn="l" rtl="0">
              <a:lnSpc>
                <a:spcPct val="115000"/>
              </a:lnSpc>
              <a:spcBef>
                <a:spcPts val="1200"/>
              </a:spcBef>
              <a:spcAft>
                <a:spcPts val="0"/>
              </a:spcAft>
              <a:buClr>
                <a:schemeClr val="dk1"/>
              </a:buClr>
              <a:buSzPts val="1100"/>
              <a:buFont typeface="Arial"/>
              <a:buNone/>
            </a:pPr>
            <a:r>
              <a:rPr lang="en-US"/>
              <a:t>Door vertrouwd te raken met het raamwerk kunnen leerkrachten beter inspelen op de belangrijkste digitale competenties die leerlingen in de toekomst nodig zullen hebben. Dit is cruciaal om leerlingen niet alleen voor te bereiden op academisch succes, maar ook op het veranderende digitale landschap in hun beroepsleven.</a:t>
            </a:r>
            <a:endParaRPr/>
          </a:p>
          <a:p>
            <a:pPr marL="0" lvl="0" indent="0" algn="l" rtl="0">
              <a:lnSpc>
                <a:spcPct val="115000"/>
              </a:lnSpc>
              <a:spcBef>
                <a:spcPts val="1200"/>
              </a:spcBef>
              <a:spcAft>
                <a:spcPts val="0"/>
              </a:spcAft>
              <a:buClr>
                <a:schemeClr val="dk1"/>
              </a:buClr>
              <a:buSzPts val="1100"/>
              <a:buFont typeface="Arial"/>
              <a:buNone/>
            </a:pPr>
            <a:r>
              <a:rPr lang="en-US"/>
              <a:t>Het raamwerk biedt ook praktische richtlijnen voor het integreren van digitale competenties in bestaande curricula. Het ondersteunt vakoverschrijdend leren en helpt leerkrachten om digitale vaardigheden op een zinvolle manier te integreren, waardoor lessen boeiender en relevanter worden. Uiteindelijk voorziet het leerlingen van de digitale geletterdheid die ze nodig hebben om te gedijen in een wereld die steeds digitaler wordt.</a:t>
            </a:r>
            <a:endParaRPr/>
          </a:p>
          <a:p>
            <a:pPr marL="0" lvl="0" indent="0" algn="l" rtl="0">
              <a:lnSpc>
                <a:spcPct val="100000"/>
              </a:lnSpc>
              <a:spcBef>
                <a:spcPts val="1200"/>
              </a:spcBef>
              <a:spcAft>
                <a:spcPts val="0"/>
              </a:spcAft>
              <a:buSzPts val="1400"/>
              <a:buNone/>
            </a:pPr>
            <a:endParaRPr/>
          </a:p>
        </p:txBody>
      </p:sp>
      <p:sp>
        <p:nvSpPr>
          <p:cNvPr id="160" name="Google Shape;16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ccac1596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34ccac1596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US"/>
              <a:t>Voor deze activiteit beginnen we met een discussie over de huidige niveaus van digitale competentie - DigiComp - in de verschillende EU-landen. Denk na over wat u weet over hoe digitaal voorbereid de verschillende landen zijn en wat deze verschillen zou kunnen beïnvloeden.</a:t>
            </a:r>
            <a:endParaRPr/>
          </a:p>
          <a:p>
            <a:pPr marL="0" lvl="0" indent="0" algn="l" rtl="0">
              <a:lnSpc>
                <a:spcPct val="115000"/>
              </a:lnSpc>
              <a:spcBef>
                <a:spcPts val="1200"/>
              </a:spcBef>
              <a:spcAft>
                <a:spcPts val="0"/>
              </a:spcAft>
              <a:buClr>
                <a:schemeClr val="dk1"/>
              </a:buClr>
              <a:buSzPts val="1100"/>
              <a:buFont typeface="Arial"/>
              <a:buNone/>
            </a:pPr>
            <a:r>
              <a:rPr lang="en-US"/>
              <a:t>Laten we het vervolgens dichter bij huis brengen: denk na over uw eigen digitale vaardigheden. Wat wordt er vandaag van je verwacht als leerkracht in een digitale schoolomgeving? Denk bijvoorbeeld aan het gebruik van digitale hulpmiddelen bij het lesgeven, het online beoordelen van leerlingen, het beheren van digitale veiligheid of het bevorderen van digitaal burgerschap.</a:t>
            </a:r>
            <a:endParaRPr/>
          </a:p>
          <a:p>
            <a:pPr marL="0" lvl="0" indent="0" algn="l" rtl="0">
              <a:lnSpc>
                <a:spcPct val="115000"/>
              </a:lnSpc>
              <a:spcBef>
                <a:spcPts val="1200"/>
              </a:spcBef>
              <a:spcAft>
                <a:spcPts val="0"/>
              </a:spcAft>
              <a:buClr>
                <a:schemeClr val="dk1"/>
              </a:buClr>
              <a:buSzPts val="1100"/>
              <a:buFont typeface="Arial"/>
              <a:buNone/>
            </a:pPr>
            <a:r>
              <a:rPr lang="en-US"/>
              <a:t>Deze zelfreflectie zal ons helpen te begrijpen waar we persoonlijk staan, terwijl er ook een breder gesprek op gang komt over nationale en institutionele gereedheid in het digitale onderwijstijdperk.</a:t>
            </a:r>
            <a:endParaRPr/>
          </a:p>
          <a:p>
            <a:pPr marL="0" lvl="0" indent="0" algn="l" rtl="0">
              <a:spcBef>
                <a:spcPts val="1200"/>
              </a:spcBef>
              <a:spcAft>
                <a:spcPts val="0"/>
              </a:spcAft>
              <a:buNone/>
            </a:pPr>
            <a:endParaRPr/>
          </a:p>
        </p:txBody>
      </p:sp>
      <p:sp>
        <p:nvSpPr>
          <p:cNvPr id="167" name="Google Shape;167;g34ccac1596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US" sz="1100">
                <a:solidFill>
                  <a:srgbClr val="1D1D1B"/>
                </a:solidFill>
              </a:rPr>
              <a:t>De digitale transformatie van Europa zal versnellen met de snelle opmars van nieuwe technologieën zoals kunstmatige intelligentie, robotica, cloud computing en blockchain. Net als eerdere grote technologische ontwikkelingen beïnvloedt digitalisering de manier waarop mensen leven, met elkaar omgaan, studeren en werken. Hoewel digitale transformatie veel kansen biedt, is het grootste risico momenteel dat de samenleving slecht voorbereid is op de toekomst. </a:t>
            </a:r>
            <a:endParaRPr sz="1100">
              <a:solidFill>
                <a:srgbClr val="1D1D1B"/>
              </a:solidFill>
            </a:endParaRPr>
          </a:p>
          <a:p>
            <a:pPr marL="0" lvl="0" indent="0" algn="l" rtl="0">
              <a:lnSpc>
                <a:spcPct val="100000"/>
              </a:lnSpc>
              <a:spcBef>
                <a:spcPts val="1000"/>
              </a:spcBef>
              <a:spcAft>
                <a:spcPts val="0"/>
              </a:spcAft>
              <a:buSzPts val="1100"/>
              <a:buNone/>
            </a:pPr>
            <a:r>
              <a:rPr lang="en-US" sz="1100">
                <a:solidFill>
                  <a:srgbClr val="1D1D1B"/>
                </a:solidFill>
              </a:rPr>
              <a:t>Deze grafiek toont het gemiddelde niveau van digitale competenties in de EU-landen.  - Hier kan een dia worden toegevoegd→ om het niveau van digitale competenties in Italië, Ierland, Kroatië, Nederland en Cyprus te tonen.</a:t>
            </a:r>
            <a:endParaRPr sz="1100">
              <a:solidFill>
                <a:srgbClr val="1D1D1B"/>
              </a:solidFill>
            </a:endParaRPr>
          </a:p>
          <a:p>
            <a:pPr marL="0" lvl="0" indent="0" algn="l" rtl="0">
              <a:lnSpc>
                <a:spcPct val="100000"/>
              </a:lnSpc>
              <a:spcBef>
                <a:spcPts val="1000"/>
              </a:spcBef>
              <a:spcAft>
                <a:spcPts val="1000"/>
              </a:spcAft>
              <a:buClr>
                <a:schemeClr val="dk1"/>
              </a:buClr>
              <a:buSzPts val="1100"/>
              <a:buFont typeface="Arial"/>
              <a:buNone/>
            </a:pPr>
            <a:r>
              <a:rPr lang="en-US" sz="1100">
                <a:solidFill>
                  <a:srgbClr val="1D1D1B"/>
                </a:solidFill>
              </a:rPr>
              <a:t>Als onderwijs de ruggengraat van groei en inclusie in de EU moet vormen, is het een belangrijke taak om burgers voor te bereiden om de kansen optimaal te benutten en de uitdagingen van een snel veranderende, geglobaliseerde en onderling verbonden wereld aan te gaan. In deze context zijn </a:t>
            </a:r>
            <a:r>
              <a:rPr lang="en-US" sz="1100" b="1">
                <a:solidFill>
                  <a:srgbClr val="1D1D1B"/>
                </a:solidFill>
              </a:rPr>
              <a:t>digitale competenties en vaardigheden </a:t>
            </a:r>
            <a:r>
              <a:rPr lang="en-US" sz="1100">
                <a:solidFill>
                  <a:srgbClr val="1D1D1B"/>
                </a:solidFill>
              </a:rPr>
              <a:t>essentieel om iedereen een gelijke kans te geven om zich te ontplooien in het leven, werk te vinden en een betrokken burger te zijn. De </a:t>
            </a:r>
            <a:r>
              <a:rPr lang="en-US" sz="1100" b="1">
                <a:solidFill>
                  <a:srgbClr val="1D1D1B"/>
                </a:solidFill>
              </a:rPr>
              <a:t>visie op digitaal onderwijs voor de Europese scholen </a:t>
            </a:r>
            <a:r>
              <a:rPr lang="en-US" sz="1100">
                <a:solidFill>
                  <a:srgbClr val="1D1D1B"/>
                </a:solidFill>
              </a:rPr>
              <a:t>stelt dat digitale competentie in elke leerling moet worden ontwikkeld, zoals geschreven in de officiële documenten → Het citaat staat in de dia</a:t>
            </a:r>
            <a:endParaRPr/>
          </a:p>
        </p:txBody>
      </p:sp>
      <p:sp>
        <p:nvSpPr>
          <p:cNvPr id="173" name="Google Shape;17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29f623bc3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SzPts val="1100"/>
              <a:buNone/>
            </a:pPr>
            <a:r>
              <a:rPr lang="en-US" sz="1100">
                <a:solidFill>
                  <a:srgbClr val="1D1D1B"/>
                </a:solidFill>
              </a:rPr>
              <a:t>Deze dia kan worden gebruikt om de vorige te versterken of in plaats van de vorige of als een manier om te versterken wat er in het vorige deel is gezegd.</a:t>
            </a:r>
            <a:endParaRPr/>
          </a:p>
        </p:txBody>
      </p:sp>
      <p:sp>
        <p:nvSpPr>
          <p:cNvPr id="182" name="Google Shape;182;g329f623bc3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09"/>
        <p:cNvGrpSpPr/>
        <p:nvPr/>
      </p:nvGrpSpPr>
      <p:grpSpPr>
        <a:xfrm>
          <a:off x="0" y="0"/>
          <a:ext cx="0" cy="0"/>
          <a:chOff x="0" y="0"/>
          <a:chExt cx="0" cy="0"/>
        </a:xfrm>
      </p:grpSpPr>
      <p:sp>
        <p:nvSpPr>
          <p:cNvPr id="110" name="Google Shape;110;g35773f6aa0f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11" name="Google Shape;111;g35773f6aa0f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112" name="Google Shape;112;g35773f6aa0f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13" name="Google Shape;113;g35773f6aa0f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4" name="Google Shape;114;g35773f6aa0f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115" name="Google Shape;115;g35773f6aa0f_0_63"/>
          <p:cNvGrpSpPr/>
          <p:nvPr/>
        </p:nvGrpSpPr>
        <p:grpSpPr>
          <a:xfrm>
            <a:off x="2179811" y="4729766"/>
            <a:ext cx="7832078" cy="1110328"/>
            <a:chOff x="2179603" y="4888792"/>
            <a:chExt cx="7798544" cy="1110328"/>
          </a:xfrm>
        </p:grpSpPr>
        <p:pic>
          <p:nvPicPr>
            <p:cNvPr id="116" name="Google Shape;116;g35773f6aa0f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117" name="Google Shape;117;g35773f6aa0f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118" name="Google Shape;118;g35773f6aa0f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119" name="Google Shape;119;g35773f6aa0f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120" name="Google Shape;120;g35773f6aa0f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121" name="Google Shape;121;g35773f6aa0f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122" name="Google Shape;122;g35773f6aa0f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123" name="Google Shape;123;g35773f6aa0f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124" name="Google Shape;124;g35773f6aa0f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125" name="Google Shape;125;g35773f6aa0f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4728054" y="1818991"/>
            <a:ext cx="7463945" cy="3665678"/>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20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16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4"/>
        <p:cNvGrpSpPr/>
        <p:nvPr/>
      </p:nvGrpSpPr>
      <p:grpSpPr>
        <a:xfrm>
          <a:off x="0" y="0"/>
          <a:ext cx="0" cy="0"/>
          <a:chOff x="0" y="0"/>
          <a:chExt cx="0" cy="0"/>
        </a:xfrm>
      </p:grpSpPr>
      <p:sp>
        <p:nvSpPr>
          <p:cNvPr id="35" name="Google Shape;35;p19"/>
          <p:cNvSpPr txBox="1">
            <a:spLocks noGrp="1"/>
          </p:cNvSpPr>
          <p:nvPr>
            <p:ph type="ctrTitle"/>
          </p:nvPr>
        </p:nvSpPr>
        <p:spPr>
          <a:xfrm>
            <a:off x="2179865" y="2937536"/>
            <a:ext cx="7832271" cy="1600197"/>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6" name="Google Shape;36;p19"/>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37" name="Google Shape;37;p19"/>
          <p:cNvSpPr txBox="1"/>
          <p:nvPr/>
        </p:nvSpPr>
        <p:spPr>
          <a:xfrm>
            <a:off x="2972524" y="6109513"/>
            <a:ext cx="8062185"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8" name="Google Shape;38;p19"/>
          <p:cNvSpPr/>
          <p:nvPr/>
        </p:nvSpPr>
        <p:spPr>
          <a:xfrm flipH="1">
            <a:off x="2172707" y="2913643"/>
            <a:ext cx="7839428" cy="4571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19"/>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40" name="Google Shape;40;p19"/>
          <p:cNvGrpSpPr/>
          <p:nvPr/>
        </p:nvGrpSpPr>
        <p:grpSpPr>
          <a:xfrm>
            <a:off x="2179865" y="4729766"/>
            <a:ext cx="7832271" cy="1110328"/>
            <a:chOff x="2179603" y="4888792"/>
            <a:chExt cx="7798545" cy="1110328"/>
          </a:xfrm>
        </p:grpSpPr>
        <p:pic>
          <p:nvPicPr>
            <p:cNvPr id="41" name="Google Shape;41;p19"/>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42" name="Google Shape;42;p19"/>
            <p:cNvPicPr preferRelativeResize="0"/>
            <p:nvPr/>
          </p:nvPicPr>
          <p:blipFill rotWithShape="1">
            <a:blip r:embed="rId5">
              <a:alphaModFix/>
            </a:blip>
            <a:srcRect l="9996" t="21988" r="6842" b="5544"/>
            <a:stretch/>
          </p:blipFill>
          <p:spPr>
            <a:xfrm>
              <a:off x="3796545" y="4949617"/>
              <a:ext cx="1406759" cy="526545"/>
            </a:xfrm>
            <a:prstGeom prst="rect">
              <a:avLst/>
            </a:prstGeom>
            <a:noFill/>
            <a:ln>
              <a:noFill/>
            </a:ln>
          </p:spPr>
        </p:pic>
        <p:pic>
          <p:nvPicPr>
            <p:cNvPr id="43" name="Google Shape;43;p19"/>
            <p:cNvPicPr preferRelativeResize="0"/>
            <p:nvPr/>
          </p:nvPicPr>
          <p:blipFill rotWithShape="1">
            <a:blip r:embed="rId6">
              <a:alphaModFix/>
            </a:blip>
            <a:srcRect/>
            <a:stretch/>
          </p:blipFill>
          <p:spPr>
            <a:xfrm>
              <a:off x="5134273" y="4888792"/>
              <a:ext cx="1053678" cy="602102"/>
            </a:xfrm>
            <a:prstGeom prst="rect">
              <a:avLst/>
            </a:prstGeom>
            <a:noFill/>
            <a:ln>
              <a:noFill/>
            </a:ln>
          </p:spPr>
        </p:pic>
        <p:pic>
          <p:nvPicPr>
            <p:cNvPr id="44" name="Google Shape;44;p19"/>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45" name="Google Shape;45;p19"/>
            <p:cNvPicPr preferRelativeResize="0"/>
            <p:nvPr/>
          </p:nvPicPr>
          <p:blipFill rotWithShape="1">
            <a:blip r:embed="rId8">
              <a:alphaModFix/>
            </a:blip>
            <a:srcRect l="6519" t="2905" r="6458"/>
            <a:stretch/>
          </p:blipFill>
          <p:spPr>
            <a:xfrm>
              <a:off x="7781600" y="4945247"/>
              <a:ext cx="2196548" cy="545647"/>
            </a:xfrm>
            <a:prstGeom prst="rect">
              <a:avLst/>
            </a:prstGeom>
            <a:noFill/>
            <a:ln>
              <a:noFill/>
            </a:ln>
          </p:spPr>
        </p:pic>
        <p:pic>
          <p:nvPicPr>
            <p:cNvPr id="46" name="Google Shape;46;p19"/>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47" name="Google Shape;47;p19"/>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48" name="Google Shape;48;p19"/>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49" name="Google Shape;49;p19"/>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50" name="Google Shape;50;p19"/>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97970" y="854672"/>
            <a:ext cx="11944351" cy="550862"/>
          </a:xfrm>
          <a:prstGeom prst="rect">
            <a:avLst/>
          </a:prstGeom>
          <a:noFill/>
          <a:ln>
            <a:noFill/>
          </a:ln>
        </p:spPr>
        <p:txBody>
          <a:bodyPr spcFirstLastPara="1" wrap="square" lIns="91425" tIns="45700" rIns="91425" bIns="45700" anchor="ctr" anchorCtr="0">
            <a:noAutofit/>
          </a:bodyPr>
          <a:lstStyle>
            <a:lvl1pPr marL="457200" marR="0" lvl="0" indent="-228600" algn="just" rtl="0">
              <a:lnSpc>
                <a:spcPct val="90000"/>
              </a:lnSpc>
              <a:spcBef>
                <a:spcPts val="1000"/>
              </a:spcBef>
              <a:spcAft>
                <a:spcPts val="0"/>
              </a:spcAft>
              <a:buClr>
                <a:schemeClr val="accent1"/>
              </a:buClr>
              <a:buSzPts val="2400"/>
              <a:buFont typeface="Arial"/>
              <a:buNone/>
              <a:defRPr sz="2400" b="1" i="0" u="none" strike="noStrike" cap="none">
                <a:solidFill>
                  <a:schemeClr val="accen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15"/>
          <p:cNvSpPr txBox="1">
            <a:spLocks noGrp="1"/>
          </p:cNvSpPr>
          <p:nvPr>
            <p:ph type="body" idx="2"/>
          </p:nvPr>
        </p:nvSpPr>
        <p:spPr>
          <a:xfrm>
            <a:off x="97971" y="1462685"/>
            <a:ext cx="11944350" cy="528917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accent4"/>
              </a:buClr>
              <a:buSzPts val="1800"/>
              <a:buFont typeface="Arial"/>
              <a:buNone/>
              <a:defRPr sz="1800" b="0" i="0" u="none" strike="noStrike" cap="none">
                <a:solidFill>
                  <a:schemeClr val="accent4"/>
                </a:solidFill>
                <a:latin typeface="Calibri"/>
                <a:ea typeface="Calibri"/>
                <a:cs typeface="Calibri"/>
                <a:sym typeface="Calibri"/>
              </a:defRPr>
            </a:lvl1pPr>
            <a:lvl2pPr marL="914400" marR="0" lvl="1"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2pPr>
            <a:lvl3pPr marL="1371600" marR="0" lvl="2"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1"/>
        <p:cNvGrpSpPr/>
        <p:nvPr/>
      </p:nvGrpSpPr>
      <p:grpSpPr>
        <a:xfrm>
          <a:off x="0" y="0"/>
          <a:ext cx="0" cy="0"/>
          <a:chOff x="0" y="0"/>
          <a:chExt cx="0" cy="0"/>
        </a:xfrm>
      </p:grpSpPr>
      <p:sp>
        <p:nvSpPr>
          <p:cNvPr id="62" name="Google Shape;62;g3555728db8b_0_5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3" name="Google Shape;63;g3555728db8b_0_5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4" name="Google Shape;64;g3555728db8b_0_5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5" name="Google Shape;65;g3555728db8b_0_5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6" name="Google Shape;66;g3555728db8b_0_5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7" name="Google Shape;67;g3555728db8b_0_53"/>
          <p:cNvGrpSpPr/>
          <p:nvPr/>
        </p:nvGrpSpPr>
        <p:grpSpPr>
          <a:xfrm>
            <a:off x="2179811" y="4729766"/>
            <a:ext cx="7832078" cy="1110328"/>
            <a:chOff x="2179603" y="4888792"/>
            <a:chExt cx="7798544" cy="1110328"/>
          </a:xfrm>
        </p:grpSpPr>
        <p:pic>
          <p:nvPicPr>
            <p:cNvPr id="68" name="Google Shape;68;g3555728db8b_0_5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69" name="Google Shape;69;g3555728db8b_0_5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0" name="Google Shape;70;g3555728db8b_0_5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1" name="Google Shape;71;g3555728db8b_0_5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2" name="Google Shape;72;g3555728db8b_0_5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3" name="Google Shape;73;g3555728db8b_0_5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4" name="Google Shape;74;g3555728db8b_0_5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5" name="Google Shape;75;g3555728db8b_0_5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6" name="Google Shape;76;g3555728db8b_0_5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7" name="Google Shape;77;g3555728db8b_0_5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84"/>
        <p:cNvGrpSpPr/>
        <p:nvPr/>
      </p:nvGrpSpPr>
      <p:grpSpPr>
        <a:xfrm>
          <a:off x="0" y="0"/>
          <a:ext cx="0" cy="0"/>
          <a:chOff x="0" y="0"/>
          <a:chExt cx="0" cy="0"/>
        </a:xfrm>
      </p:grpSpPr>
      <p:pic>
        <p:nvPicPr>
          <p:cNvPr id="85" name="Google Shape;85;g355c8411588_0_51"/>
          <p:cNvPicPr preferRelativeResize="0"/>
          <p:nvPr/>
        </p:nvPicPr>
        <p:blipFill rotWithShape="1">
          <a:blip r:embed="rId2">
            <a:alphaModFix/>
          </a:blip>
          <a:srcRect/>
          <a:stretch/>
        </p:blipFill>
        <p:spPr>
          <a:xfrm>
            <a:off x="0" y="0"/>
            <a:ext cx="5135947" cy="6857999"/>
          </a:xfrm>
          <a:prstGeom prst="rect">
            <a:avLst/>
          </a:prstGeom>
          <a:noFill/>
          <a:ln>
            <a:noFill/>
          </a:ln>
        </p:spPr>
      </p:pic>
      <p:sp>
        <p:nvSpPr>
          <p:cNvPr id="86" name="Google Shape;86;g355c8411588_0_51"/>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7" name="Google Shape;87;g355c8411588_0_5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88" name="Google Shape;88;g355c8411588_0_51"/>
          <p:cNvSpPr txBox="1"/>
          <p:nvPr/>
        </p:nvSpPr>
        <p:spPr>
          <a:xfrm>
            <a:off x="2836615" y="6125538"/>
            <a:ext cx="8135100" cy="577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89" name="Google Shape;89;g355c8411588_0_51"/>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g355c8411588_0_51"/>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1" name="Google Shape;91;g355c8411588_0_51"/>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2" name="Google Shape;92;g355c8411588_0_51"/>
          <p:cNvPicPr preferRelativeResize="0"/>
          <p:nvPr/>
        </p:nvPicPr>
        <p:blipFill rotWithShape="1">
          <a:blip r:embed="rId4">
            <a:alphaModFix/>
          </a:blip>
          <a:srcRect/>
          <a:stretch/>
        </p:blipFill>
        <p:spPr>
          <a:xfrm>
            <a:off x="310896" y="331763"/>
            <a:ext cx="4020876"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93"/>
        <p:cNvGrpSpPr/>
        <p:nvPr/>
      </p:nvGrpSpPr>
      <p:grpSpPr>
        <a:xfrm>
          <a:off x="0" y="0"/>
          <a:ext cx="0" cy="0"/>
          <a:chOff x="0" y="0"/>
          <a:chExt cx="0" cy="0"/>
        </a:xfrm>
      </p:grpSpPr>
      <p:pic>
        <p:nvPicPr>
          <p:cNvPr id="94" name="Google Shape;94;g355c8411588_0_60"/>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95" name="Google Shape;95;g355c8411588_0_60"/>
          <p:cNvPicPr preferRelativeResize="0"/>
          <p:nvPr/>
        </p:nvPicPr>
        <p:blipFill rotWithShape="1">
          <a:blip r:embed="rId3">
            <a:alphaModFix/>
          </a:blip>
          <a:srcRect/>
          <a:stretch/>
        </p:blipFill>
        <p:spPr>
          <a:xfrm>
            <a:off x="0" y="0"/>
            <a:ext cx="5135947" cy="6857999"/>
          </a:xfrm>
          <a:prstGeom prst="rect">
            <a:avLst/>
          </a:prstGeom>
          <a:noFill/>
          <a:ln>
            <a:noFill/>
          </a:ln>
        </p:spPr>
      </p:pic>
      <p:pic>
        <p:nvPicPr>
          <p:cNvPr id="96" name="Google Shape;96;g355c8411588_0_60"/>
          <p:cNvPicPr preferRelativeResize="0"/>
          <p:nvPr/>
        </p:nvPicPr>
        <p:blipFill rotWithShape="1">
          <a:blip r:embed="rId4">
            <a:alphaModFix/>
          </a:blip>
          <a:srcRect/>
          <a:stretch/>
        </p:blipFill>
        <p:spPr>
          <a:xfrm>
            <a:off x="310896" y="331763"/>
            <a:ext cx="4020876" cy="1101324"/>
          </a:xfrm>
          <a:prstGeom prst="rect">
            <a:avLst/>
          </a:prstGeom>
          <a:noFill/>
          <a:ln>
            <a:noFill/>
          </a:ln>
        </p:spPr>
      </p:pic>
      <p:sp>
        <p:nvSpPr>
          <p:cNvPr id="97" name="Google Shape;97;g355c8411588_0_60"/>
          <p:cNvSpPr/>
          <p:nvPr/>
        </p:nvSpPr>
        <p:spPr>
          <a:xfrm>
            <a:off x="1" y="2184266"/>
            <a:ext cx="310800" cy="133110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98" name="Google Shape;98;g355c8411588_0_60"/>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99" name="Google Shape;99;g355c8411588_0_60"/>
          <p:cNvSpPr txBox="1"/>
          <p:nvPr/>
        </p:nvSpPr>
        <p:spPr>
          <a:xfrm>
            <a:off x="2836615" y="6137080"/>
            <a:ext cx="81351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100" name="Google Shape;100;g355c8411588_0_60"/>
          <p:cNvSpPr txBox="1">
            <a:spLocks noGrp="1"/>
          </p:cNvSpPr>
          <p:nvPr>
            <p:ph type="ctrTitle"/>
          </p:nvPr>
        </p:nvSpPr>
        <p:spPr>
          <a:xfrm>
            <a:off x="374726" y="2184268"/>
            <a:ext cx="4899300" cy="1334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355c8411588_0_60"/>
          <p:cNvSpPr txBox="1">
            <a:spLocks noGrp="1"/>
          </p:cNvSpPr>
          <p:nvPr>
            <p:ph type="subTitle" idx="1"/>
          </p:nvPr>
        </p:nvSpPr>
        <p:spPr>
          <a:xfrm>
            <a:off x="401324" y="3651830"/>
            <a:ext cx="4899300" cy="12927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02" name="Google Shape;102;g355c8411588_0_60"/>
          <p:cNvSpPr/>
          <p:nvPr/>
        </p:nvSpPr>
        <p:spPr>
          <a:xfrm rot="-5400000" flipH="1">
            <a:off x="-507448" y="4140103"/>
            <a:ext cx="1331100" cy="3162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106"/>
        <p:cNvGrpSpPr/>
        <p:nvPr/>
      </p:nvGrpSpPr>
      <p:grpSpPr>
        <a:xfrm>
          <a:off x="0" y="0"/>
          <a:ext cx="0" cy="0"/>
          <a:chOff x="0" y="0"/>
          <a:chExt cx="0" cy="0"/>
        </a:xfrm>
      </p:grpSpPr>
      <p:sp>
        <p:nvSpPr>
          <p:cNvPr id="107" name="Google Shape;107;g35773f6aa0f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g35773f6aa0f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235"/>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1"/>
        <p:cNvGrpSpPr/>
        <p:nvPr/>
      </p:nvGrpSpPr>
      <p:grpSpPr>
        <a:xfrm>
          <a:off x="0" y="0"/>
          <a:ext cx="0" cy="0"/>
          <a:chOff x="0" y="0"/>
          <a:chExt cx="0" cy="0"/>
        </a:xfrm>
      </p:grpSpPr>
      <p:sp>
        <p:nvSpPr>
          <p:cNvPr id="52" name="Google Shape;52;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3" name="Google Shape;53;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alpha val="48630"/>
          </a:srgbClr>
        </a:solidFill>
        <a:effectLst/>
      </p:bgPr>
    </p:bg>
    <p:spTree>
      <p:nvGrpSpPr>
        <p:cNvPr id="1" name="Shape 78"/>
        <p:cNvGrpSpPr/>
        <p:nvPr/>
      </p:nvGrpSpPr>
      <p:grpSpPr>
        <a:xfrm>
          <a:off x="0" y="0"/>
          <a:ext cx="0" cy="0"/>
          <a:chOff x="0" y="0"/>
          <a:chExt cx="0" cy="0"/>
        </a:xfrm>
      </p:grpSpPr>
      <p:sp>
        <p:nvSpPr>
          <p:cNvPr id="79" name="Google Shape;79;g355c8411588_0_45"/>
          <p:cNvSpPr txBox="1">
            <a:spLocks noGrp="1"/>
          </p:cNvSpPr>
          <p:nvPr>
            <p:ph type="title"/>
          </p:nvPr>
        </p:nvSpPr>
        <p:spPr>
          <a:xfrm>
            <a:off x="838200" y="365129"/>
            <a:ext cx="10515600" cy="13257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g355c8411588_0_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g355c8411588_0_45"/>
          <p:cNvSpPr txBox="1">
            <a:spLocks noGrp="1"/>
          </p:cNvSpPr>
          <p:nvPr>
            <p:ph type="dt" idx="10"/>
          </p:nvPr>
        </p:nvSpPr>
        <p:spPr>
          <a:xfrm>
            <a:off x="838200" y="6356354"/>
            <a:ext cx="2743200" cy="365100"/>
          </a:xfrm>
          <a:prstGeom prst="rect">
            <a:avLst/>
          </a:prstGeom>
          <a:noFill/>
          <a:ln>
            <a:noFill/>
          </a:ln>
        </p:spPr>
        <p:txBody>
          <a:bodyPr spcFirstLastPara="1" wrap="square" lIns="91425" tIns="45700" rIns="91425" bIns="45700" anchor="ctr" anchorCtr="0">
            <a:noAutofit/>
          </a:bodyPr>
          <a:lstStyle>
            <a:lvl1pPr marR="0" lvl="0" algn="l">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g355c8411588_0_45"/>
          <p:cNvSpPr txBox="1">
            <a:spLocks noGrp="1"/>
          </p:cNvSpPr>
          <p:nvPr>
            <p:ph type="ftr" idx="11"/>
          </p:nvPr>
        </p:nvSpPr>
        <p:spPr>
          <a:xfrm>
            <a:off x="4038600" y="6356354"/>
            <a:ext cx="4114800" cy="365100"/>
          </a:xfrm>
          <a:prstGeom prst="rect">
            <a:avLst/>
          </a:prstGeom>
          <a:noFill/>
          <a:ln>
            <a:noFill/>
          </a:ln>
        </p:spPr>
        <p:txBody>
          <a:bodyPr spcFirstLastPara="1" wrap="square" lIns="91425" tIns="45700" rIns="91425" bIns="45700" anchor="ctr" anchorCtr="0">
            <a:noAutofit/>
          </a:bodyPr>
          <a:lstStyle>
            <a:lvl1pPr marR="0" lvl="0" algn="ctr">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g355c8411588_0_45"/>
          <p:cNvSpPr txBox="1">
            <a:spLocks noGrp="1"/>
          </p:cNvSpPr>
          <p:nvPr>
            <p:ph type="sldNum" idx="12"/>
          </p:nvPr>
        </p:nvSpPr>
        <p:spPr>
          <a:xfrm>
            <a:off x="8610600" y="6356354"/>
            <a:ext cx="27432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7" r:id="rId1"/>
    <p:sldLayoutId id="214748365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103"/>
        <p:cNvGrpSpPr/>
        <p:nvPr/>
      </p:nvGrpSpPr>
      <p:grpSpPr>
        <a:xfrm>
          <a:off x="0" y="0"/>
          <a:ext cx="0" cy="0"/>
          <a:chOff x="0" y="0"/>
          <a:chExt cx="0" cy="0"/>
        </a:xfrm>
      </p:grpSpPr>
      <p:sp>
        <p:nvSpPr>
          <p:cNvPr id="104" name="Google Shape;104;g35773f6aa0f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105" name="Google Shape;105;g35773f6aa0f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hyperlink" Target="https://publications.jrc.ec.europa.eu/repository/handle/JRC128415" TargetMode="External"/><Relationship Id="rId3" Type="http://schemas.openxmlformats.org/officeDocument/2006/relationships/hyperlink" Target="https://education.ec.europa.eu/nl/focus-topics/digital-education/action-plan" TargetMode="External"/><Relationship Id="rId7" Type="http://schemas.openxmlformats.org/officeDocument/2006/relationships/hyperlink" Target="https://publications.jrc.ec.europa.eu/repository/handle/JRC106281"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hyperlink" Target="https://joint-research-centre.ec.europa.eu/system/files/2017-05/digcomp-framework-poster-af-ok.pdf" TargetMode="External"/><Relationship Id="rId5" Type="http://schemas.openxmlformats.org/officeDocument/2006/relationships/hyperlink" Target="https://eur-lex.europa.eu/legal-content/NL/TXT/PDF/?uri=CELEX:52018DC0022&amp;from=EN" TargetMode="External"/><Relationship Id="rId4" Type="http://schemas.openxmlformats.org/officeDocument/2006/relationships/hyperlink" Target="https://commission.europa.eu/strategy-and-policy/priorities-2019-2024/europe-fit-digital-age/europes-digital-decade-digital-targets-2030_nl"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ideo" Target="https://www.youtube.com/embed/cIDOrZuJzVU?feature=oembed" TargetMode="Externa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355c8411588_0_35"/>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2222"/>
              <a:buFont typeface="Calibri"/>
              <a:buNone/>
            </a:pPr>
            <a:r>
              <a:rPr lang="en-US"/>
              <a:t>WP3: Docententraining voor authentiek en genderinclusief informaticaonderwijs</a:t>
            </a:r>
            <a:endParaRPr/>
          </a:p>
        </p:txBody>
      </p:sp>
      <p:sp>
        <p:nvSpPr>
          <p:cNvPr id="131" name="Google Shape;131;g355c8411588_0_35"/>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TINKER training voor basis- en secundair onderwijs</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29f623bc3f_0_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Achtergrond van het actieplan voor digitale competenties</a:t>
            </a:r>
            <a:endParaRPr sz="2800" b="1">
              <a:solidFill>
                <a:srgbClr val="FFFFFF"/>
              </a:solidFill>
            </a:endParaRPr>
          </a:p>
        </p:txBody>
      </p:sp>
      <p:sp>
        <p:nvSpPr>
          <p:cNvPr id="196" name="Google Shape;196;g329f623bc3f_0_7"/>
          <p:cNvSpPr txBox="1"/>
          <p:nvPr/>
        </p:nvSpPr>
        <p:spPr>
          <a:xfrm>
            <a:off x="284150" y="5326425"/>
            <a:ext cx="11023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0" u="none" strike="noStrike" cap="none">
                <a:solidFill>
                  <a:srgbClr val="000000"/>
                </a:solidFill>
                <a:latin typeface="Arial"/>
                <a:ea typeface="Arial"/>
                <a:cs typeface="Arial"/>
                <a:sym typeface="Arial"/>
              </a:rPr>
              <a:t>Het </a:t>
            </a:r>
            <a:r>
              <a:rPr lang="en-US" sz="1800" b="0" i="1" u="none" strike="noStrike" cap="none">
                <a:solidFill>
                  <a:srgbClr val="000000"/>
                </a:solidFill>
                <a:latin typeface="Calibri"/>
                <a:ea typeface="Calibri"/>
                <a:cs typeface="Calibri"/>
                <a:sym typeface="Calibri"/>
              </a:rPr>
              <a:t>actieplan voor digitaal onderwijs DEAP 2021-2027 </a:t>
            </a:r>
            <a:r>
              <a:rPr lang="en-US" sz="1800" b="0" i="1" u="none" strike="noStrike" cap="none">
                <a:solidFill>
                  <a:srgbClr val="1D1D1B"/>
                </a:solidFill>
                <a:latin typeface="Calibri"/>
                <a:ea typeface="Calibri"/>
                <a:cs typeface="Calibri"/>
                <a:sym typeface="Calibri"/>
              </a:rPr>
              <a:t>is een uitgebreid kader om het Europese onderwijs en de Europese vaardigheden in het digitale tijdperk te moderniseren.</a:t>
            </a:r>
            <a:endParaRPr sz="1800" b="0" i="1" u="none" strike="noStrike" cap="none">
              <a:solidFill>
                <a:srgbClr val="1D1D1B"/>
              </a:solidFill>
              <a:latin typeface="Calibri"/>
              <a:ea typeface="Calibri"/>
              <a:cs typeface="Calibri"/>
              <a:sym typeface="Calibri"/>
            </a:endParaRPr>
          </a:p>
        </p:txBody>
      </p:sp>
      <p:pic>
        <p:nvPicPr>
          <p:cNvPr id="197" name="Google Shape;197;g329f623bc3f_0_7"/>
          <p:cNvPicPr preferRelativeResize="0"/>
          <p:nvPr/>
        </p:nvPicPr>
        <p:blipFill rotWithShape="1">
          <a:blip r:embed="rId3">
            <a:alphaModFix/>
          </a:blip>
          <a:srcRect/>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None/>
            </a:pPr>
            <a:r>
              <a:rPr lang="en-US" sz="2800">
                <a:solidFill>
                  <a:srgbClr val="FFFFFF"/>
                </a:solidFill>
              </a:rPr>
              <a:t>Belangrijkste aspecten van het actieplan </a:t>
            </a:r>
            <a:endParaRPr sz="2800" b="1">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Een </a:t>
            </a:r>
            <a:r>
              <a:rPr lang="en-US" sz="1800" b="1" i="0" u="none" strike="noStrike" cap="none">
                <a:solidFill>
                  <a:srgbClr val="1D1D1B"/>
                </a:solidFill>
                <a:latin typeface="Calibri"/>
                <a:ea typeface="Calibri"/>
                <a:cs typeface="Calibri"/>
                <a:sym typeface="Calibri"/>
              </a:rPr>
              <a:t>geïntegreerde aanpak </a:t>
            </a:r>
            <a:r>
              <a:rPr lang="en-US" sz="1800" b="0" i="0" u="none" strike="noStrike" cap="none">
                <a:solidFill>
                  <a:srgbClr val="1D1D1B"/>
                </a:solidFill>
                <a:latin typeface="Calibri"/>
                <a:ea typeface="Calibri"/>
                <a:cs typeface="Calibri"/>
                <a:sym typeface="Calibri"/>
              </a:rPr>
              <a:t>voor het gebruik van technologie in </a:t>
            </a:r>
            <a:r>
              <a:rPr lang="en-US" sz="1800" b="1" i="0" u="none" strike="noStrike" cap="none">
                <a:solidFill>
                  <a:srgbClr val="1D1D1B"/>
                </a:solidFill>
                <a:latin typeface="Calibri"/>
                <a:ea typeface="Calibri"/>
                <a:cs typeface="Calibri"/>
                <a:sym typeface="Calibri"/>
              </a:rPr>
              <a:t>het onderwijs </a:t>
            </a:r>
            <a:r>
              <a:rPr lang="en-US" sz="1800" b="0" i="0" u="none" strike="noStrike" cap="none">
                <a:solidFill>
                  <a:srgbClr val="1D1D1B"/>
                </a:solidFill>
                <a:latin typeface="Calibri"/>
                <a:ea typeface="Calibri"/>
                <a:cs typeface="Calibri"/>
                <a:sym typeface="Calibri"/>
              </a:rPr>
              <a:t>en de verbetering van </a:t>
            </a:r>
            <a:r>
              <a:rPr lang="en-US" sz="1800" b="1" i="0" u="none" strike="noStrike" cap="none">
                <a:solidFill>
                  <a:srgbClr val="1D1D1B"/>
                </a:solidFill>
                <a:latin typeface="Calibri"/>
                <a:ea typeface="Calibri"/>
                <a:cs typeface="Calibri"/>
                <a:sym typeface="Calibri"/>
              </a:rPr>
              <a:t>digitale vaardigheden</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Breder toepassingsgebied - </a:t>
            </a:r>
            <a:r>
              <a:rPr lang="en-US" sz="1800" b="1" i="0" u="none" strike="noStrike" cap="none">
                <a:solidFill>
                  <a:srgbClr val="1D1D1B"/>
                </a:solidFill>
                <a:latin typeface="Calibri"/>
                <a:ea typeface="Calibri"/>
                <a:cs typeface="Calibri"/>
                <a:sym typeface="Calibri"/>
              </a:rPr>
              <a:t>verder dan formeel onderwijs en met inbegrip van een leven lang leren</a:t>
            </a:r>
            <a:r>
              <a:rPr lang="en-US" sz="1800" b="0" i="0" u="none" strike="noStrike" cap="none">
                <a:solidFill>
                  <a:srgbClr val="1D1D1B"/>
                </a:solidFill>
                <a:latin typeface="Calibri"/>
                <a:ea typeface="Calibri"/>
                <a:cs typeface="Calibri"/>
                <a:sym typeface="Calibri"/>
              </a:rPr>
              <a:t>;</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langere looptijd - 2021-2027, afgestemd op de programmeringsperiode van de EU;</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Digitaal onderwijs als strategische prioriteit voor een Europa </a:t>
            </a:r>
            <a:r>
              <a:rPr lang="en-US" sz="1800" b="0" i="0" u="none" strike="noStrike" cap="none">
                <a:solidFill>
                  <a:srgbClr val="1D1D1B"/>
                </a:solidFill>
                <a:latin typeface="Calibri"/>
                <a:ea typeface="Calibri"/>
                <a:cs typeface="Calibri"/>
                <a:sym typeface="Calibri"/>
              </a:rPr>
              <a:t>dat klaar is voor het digitale tijdperk;</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Belangrijk voor herstel- en veerkrachtplannen van lidstaten;</a:t>
            </a:r>
            <a:endParaRPr sz="1800" b="0" i="0" u="none" strike="noStrike" cap="none">
              <a:solidFill>
                <a:srgbClr val="1D1D1B"/>
              </a:solidFill>
              <a:latin typeface="Calibri"/>
              <a:ea typeface="Calibri"/>
              <a:cs typeface="Calibri"/>
              <a:sym typeface="Calibri"/>
            </a:endParaRPr>
          </a:p>
          <a:p>
            <a:pPr marL="457200" marR="0" lvl="0" indent="-342900" algn="l" rtl="0">
              <a:lnSpc>
                <a:spcPct val="150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Betere synergieën tussen financieringsinstrumenten (Erasmus, Horizon Europe, programma Digitaal Europa, ESF, EFRO, InvestEU, herstel- en veerkrachtfondsen).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329f623bc3f_0_21"/>
          <p:cNvSpPr txBox="1">
            <a:spLocks noGrp="1"/>
          </p:cNvSpPr>
          <p:nvPr>
            <p:ph type="body" idx="2"/>
          </p:nvPr>
        </p:nvSpPr>
        <p:spPr>
          <a:xfrm>
            <a:off x="0" y="166620"/>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Leidende beginselen van het actieplan</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09" name="Google Shape;209;g329f623bc3f_0_21"/>
          <p:cNvSpPr txBox="1"/>
          <p:nvPr/>
        </p:nvSpPr>
        <p:spPr>
          <a:xfrm>
            <a:off x="470800" y="1365750"/>
            <a:ext cx="11475600" cy="52509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Kwalitatief hoogwaardig en inclusief digitaal onderwijs als strategisch doel voor heel onderwijs en opleiding;</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Het omvormen van het onderwijs voor het digitale tijdperk is een taak voor de hele samenleving;</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Gelijkheid, toegankelijkheid en inclusiviteit zijn van fundamenteel belang;</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Connectiviteit, apparatuur, organisatorische capaciteit en vaardigheden zijn van vitaal belang;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Alle leerkrachten en opleiders moeten competente en zelfverzekerde gebruikers van technologie zijn.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Onderwijsleiders spelen een sleutelrol in digitaal onderwijs.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Digitale geletterdheid is essentieel: digitale basisvaardigheden, waaronder computeronderwijs, zijn een must voor het leven en werken; geavanceerde digitale vaardigheden zijn cruciaal voor de digitale transformatie van de samenleving en de economie.</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Onderwijsinhoud van hoge kwaliteit om de relevantie, kwaliteit en inclusiviteit van onderwijs en opleiding op alle niveaus te verbeteren.</a:t>
            </a:r>
            <a:endParaRPr sz="18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329f623bc3f_0_29"/>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SzPts val="1800"/>
              <a:buNone/>
            </a:pPr>
            <a:r>
              <a:rPr lang="en-US" sz="2800" b="1">
                <a:solidFill>
                  <a:srgbClr val="FFFFFF"/>
                </a:solidFill>
              </a:rPr>
              <a:t>Strategische prioriteiten</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5" name="Google Shape;215;g329f623bc3f_0_29"/>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g329f623bc3f_0_29"/>
          <p:cNvSpPr txBox="1"/>
          <p:nvPr/>
        </p:nvSpPr>
        <p:spPr>
          <a:xfrm>
            <a:off x="333900" y="1216275"/>
            <a:ext cx="11610600" cy="353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Prioriteit 1: Een goed presterend digitaal onderwijsecosysteem ontwikkelen</a:t>
            </a: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Start van een strategische dialoog met de lidstaten over faciliterende factoren voor succesvol digitaal onderwijs;</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Europees kader voor digitale educatieve inhoud en haalbaarheid van een Europees uitwisselingsplatform;</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Europees kader voor digitale onderwijsinhoud en haalbaarheid van een Europees uitwisselingsplatform. de lidstaten aanmoedigen om optimaal gebruik te maken van de EU-steun met betrekking tot internettoegang, digitale apparatuur en toepassingen en platforms voor e-leren, met name in hun nationale herstel- en veerkrachtplannen;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digitale transformatieplannen stimuleren via Erasmus-samenwerkingsprojecten. Ondersteuning van digitale pedagogie en expertise in het gebruik van digitale hulpmiddelen door nationale en internationale uitwisselingen;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Ethische richtsnoeren ontwikkelen voor het gebruik van kunstmatige intelligentie en gegevens in onderwijs en leren en gerelateerde onderzoeks- en innovatieactiviteiten stimuleren.</a:t>
            </a:r>
            <a:endParaRPr sz="1800" b="0" i="0" u="none" strike="noStrike" cap="none">
              <a:solidFill>
                <a:srgbClr val="1D1D1B"/>
              </a:solidFill>
              <a:latin typeface="Calibri"/>
              <a:ea typeface="Calibri"/>
              <a:cs typeface="Calibri"/>
              <a:sym typeface="Calibri"/>
            </a:endParaRPr>
          </a:p>
          <a:p>
            <a:pPr marL="457200" marR="0" lvl="0" indent="0" algn="l" rtl="0">
              <a:lnSpc>
                <a:spcPct val="115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g329f623bc3f_0_376"/>
          <p:cNvSpPr txBox="1"/>
          <p:nvPr/>
        </p:nvSpPr>
        <p:spPr>
          <a:xfrm>
            <a:off x="276600" y="1213200"/>
            <a:ext cx="11391300" cy="540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1D1D1B"/>
                </a:solidFill>
                <a:latin typeface="Calibri"/>
                <a:ea typeface="Calibri"/>
                <a:cs typeface="Calibri"/>
                <a:sym typeface="Calibri"/>
              </a:rPr>
              <a:t>Prioriteit 2: Het verbeteren van digitale vaardigheden en competenties voor de digitale transformatie</a:t>
            </a:r>
            <a:br>
              <a:rPr lang="en-US" sz="1800" b="1" i="0" u="none" strike="noStrike" cap="none">
                <a:solidFill>
                  <a:srgbClr val="1D1D1B"/>
                </a:solidFill>
                <a:latin typeface="Calibri"/>
                <a:ea typeface="Calibri"/>
                <a:cs typeface="Calibri"/>
                <a:sym typeface="Calibri"/>
              </a:rPr>
            </a:br>
            <a:endParaRPr sz="1800" b="1"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Gemeenschappelijke richtsnoeren om </a:t>
            </a:r>
            <a:r>
              <a:rPr lang="en-US" sz="1800" b="1" i="0" u="none" strike="noStrike" cap="none">
                <a:solidFill>
                  <a:srgbClr val="1D1D1B"/>
                </a:solidFill>
                <a:latin typeface="Calibri"/>
                <a:ea typeface="Calibri"/>
                <a:cs typeface="Calibri"/>
                <a:sym typeface="Calibri"/>
              </a:rPr>
              <a:t>digitale geletterdheid te bevorderen en desinformatie aan te pakken door middel van onderwijs en opleiding</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Het Europees kader voor digitale vaardigheden bijwerken om </a:t>
            </a:r>
            <a:r>
              <a:rPr lang="en-US" sz="1800" b="1" i="0" u="none" strike="noStrike" cap="none">
                <a:solidFill>
                  <a:srgbClr val="1D1D1B"/>
                </a:solidFill>
                <a:latin typeface="Calibri"/>
                <a:ea typeface="Calibri"/>
                <a:cs typeface="Calibri"/>
                <a:sym typeface="Calibri"/>
              </a:rPr>
              <a:t>er AI- en gegevensgerelateerde vaardigheden in op te nemen en de ontwikkeling van AI-leermiddelen ondersteunen</a:t>
            </a:r>
            <a:r>
              <a:rPr lang="en-US" sz="1800" b="0" i="0" u="none" strike="noStrike" cap="none">
                <a:solidFill>
                  <a:srgbClr val="1D1D1B"/>
                </a:solidFill>
                <a:latin typeface="Calibri"/>
                <a:ea typeface="Calibri"/>
                <a:cs typeface="Calibri"/>
                <a:sym typeface="Calibri"/>
              </a:rPr>
              <a:t>;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 een Europees certificaat voor digitale vaardigheden ontwikkelen; </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Een aanbeveling van de Raad voorstellen over het verbeteren van het aanbod van digitale vaardigheden in onderwijs en opleiding in alle leerplannen;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de transnationale verzameling van gegevens over digitale vaardigheden van studenten ondersteunen en een EU-doelstelling voor digitale vaardigheden van studenten invoeren;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0" i="0" u="none" strike="noStrike" cap="none">
                <a:solidFill>
                  <a:srgbClr val="1D1D1B"/>
                </a:solidFill>
                <a:latin typeface="Calibri"/>
                <a:ea typeface="Calibri"/>
                <a:cs typeface="Calibri"/>
                <a:sym typeface="Calibri"/>
              </a:rPr>
              <a:t>Geavanceerde digitale vaardigheden stimuleren door middel van gerichte maatregelen door de digitale-kansenstages uit te breiden;</a:t>
            </a:r>
            <a:endParaRPr sz="1800" b="0" i="0" u="none" strike="noStrike" cap="none">
              <a:solidFill>
                <a:srgbClr val="1D1D1B"/>
              </a:solidFill>
              <a:latin typeface="Calibri"/>
              <a:ea typeface="Calibri"/>
              <a:cs typeface="Calibri"/>
              <a:sym typeface="Calibri"/>
            </a:endParaRPr>
          </a:p>
          <a:p>
            <a:pPr marL="457200" marR="0" lvl="0" indent="-342900" algn="l" rtl="0">
              <a:lnSpc>
                <a:spcPct val="115000"/>
              </a:lnSpc>
              <a:spcBef>
                <a:spcPts val="0"/>
              </a:spcBef>
              <a:spcAft>
                <a:spcPts val="0"/>
              </a:spcAft>
              <a:buClr>
                <a:srgbClr val="1D1D1B"/>
              </a:buClr>
              <a:buSzPts val="1800"/>
              <a:buFont typeface="Calibri"/>
              <a:buChar char="●"/>
            </a:pPr>
            <a:r>
              <a:rPr lang="en-US" sz="1800" b="1" i="0" u="none" strike="noStrike" cap="none">
                <a:solidFill>
                  <a:srgbClr val="1D1D1B"/>
                </a:solidFill>
                <a:latin typeface="Calibri"/>
                <a:ea typeface="Calibri"/>
                <a:cs typeface="Calibri"/>
                <a:sym typeface="Calibri"/>
              </a:rPr>
              <a:t>de deelname van vrouwen aan bèta/techniek aanmoedigen </a:t>
            </a:r>
            <a:r>
              <a:rPr lang="en-US" sz="1800" b="0" i="0" u="none" strike="noStrike" cap="none">
                <a:solidFill>
                  <a:srgbClr val="1D1D1B"/>
                </a:solidFill>
                <a:latin typeface="Calibri"/>
                <a:ea typeface="Calibri"/>
                <a:cs typeface="Calibri"/>
                <a:sym typeface="Calibri"/>
              </a:rPr>
              <a:t>in samenwerking met het Europees Instituut voor innovatie en technologie en de bèta/techniekcoalitie van de EU steunen om nieuwe curricula voor techniek en informatie- en communicatietechnologie in het hoger onderwijs te ontwikkelen op basis van de STEAM-aanpak. </a:t>
            </a:r>
            <a:endParaRPr sz="1800" b="0" i="0" u="none" strike="noStrike" cap="none">
              <a:solidFill>
                <a:srgbClr val="1D1D1B"/>
              </a:solidFill>
              <a:latin typeface="Calibri"/>
              <a:ea typeface="Calibri"/>
              <a:cs typeface="Calibri"/>
              <a:sym typeface="Calibri"/>
            </a:endParaRPr>
          </a:p>
        </p:txBody>
      </p:sp>
      <p:sp>
        <p:nvSpPr>
          <p:cNvPr id="223" name="Google Shape;223;g329f623bc3f_0_376"/>
          <p:cNvSpPr txBox="1">
            <a:spLocks noGrp="1"/>
          </p:cNvSpPr>
          <p:nvPr>
            <p:ph type="body" idx="2"/>
          </p:nvPr>
        </p:nvSpPr>
        <p:spPr>
          <a:xfrm>
            <a:off x="0" y="91745"/>
            <a:ext cx="11944500" cy="672300"/>
          </a:xfrm>
          <a:prstGeom prst="rect">
            <a:avLst/>
          </a:prstGeom>
          <a:noFill/>
          <a:ln>
            <a:noFill/>
          </a:ln>
        </p:spPr>
        <p:txBody>
          <a:bodyPr spcFirstLastPara="1" wrap="square" lIns="91425" tIns="45700" rIns="91425" bIns="45700" anchor="t" anchorCtr="0">
            <a:noAutofit/>
          </a:bodyPr>
          <a:lstStyle/>
          <a:p>
            <a:pPr marL="228600" marR="0" lvl="0" indent="0" algn="l" rtl="0">
              <a:lnSpc>
                <a:spcPct val="90000"/>
              </a:lnSpc>
              <a:spcBef>
                <a:spcPts val="1000"/>
              </a:spcBef>
              <a:spcAft>
                <a:spcPts val="0"/>
              </a:spcAft>
              <a:buSzPts val="1800"/>
              <a:buNone/>
            </a:pPr>
            <a:r>
              <a:rPr lang="en-US" sz="2800" b="1">
                <a:solidFill>
                  <a:srgbClr val="FFFFFF"/>
                </a:solidFill>
              </a:rPr>
              <a:t>Strategische prioriteiten</a:t>
            </a:r>
            <a:endParaRPr sz="2800" b="1" i="0" u="none" strike="noStrike">
              <a:solidFill>
                <a:srgbClr val="FFFFFF"/>
              </a:solidFill>
            </a:endParaRPr>
          </a:p>
          <a:p>
            <a:pPr marL="457200" marR="0" lvl="0" indent="-228600" algn="l" rtl="0">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329f623bc3f_0_404"/>
          <p:cNvSpPr txBox="1">
            <a:spLocks noGrp="1"/>
          </p:cNvSpPr>
          <p:nvPr>
            <p:ph type="body" idx="2"/>
          </p:nvPr>
        </p:nvSpPr>
        <p:spPr>
          <a:xfrm>
            <a:off x="0" y="14369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Wat betekent "digitale competentie"?</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29" name="Google Shape;229;g329f623bc3f_0_404"/>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g329f623bc3f_0_404"/>
          <p:cNvSpPr txBox="1"/>
          <p:nvPr/>
        </p:nvSpPr>
        <p:spPr>
          <a:xfrm>
            <a:off x="0" y="1383725"/>
            <a:ext cx="6608700" cy="14910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"Digitale competentie omvat het '</a:t>
            </a:r>
            <a:r>
              <a:rPr lang="en-US" sz="1800" b="1" i="1" u="none" strike="noStrike" cap="none">
                <a:solidFill>
                  <a:srgbClr val="0A0A0A"/>
                </a:solidFill>
                <a:latin typeface="Calibri"/>
                <a:ea typeface="Calibri"/>
                <a:cs typeface="Calibri"/>
                <a:sym typeface="Calibri"/>
              </a:rPr>
              <a:t>zelfverzekerd, kritisch en verantwoordelijk gebruik van en betrokkenheid bij digitale technologieën om te leren, op het werk en om deel te nemen aan de samenleving</a:t>
            </a:r>
            <a:r>
              <a:rPr lang="en-US" sz="1800" b="1" i="1" u="none" strike="noStrike" cap="none">
                <a:solidFill>
                  <a:srgbClr val="1D1D1B"/>
                </a:solidFill>
                <a:latin typeface="Calibri"/>
                <a:ea typeface="Calibri"/>
                <a:cs typeface="Calibri"/>
                <a:sym typeface="Calibri"/>
              </a:rPr>
              <a:t>'. Het wordt gedefinieerd als een combinatie van kennis, vaardigheden en attitudes."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pic>
        <p:nvPicPr>
          <p:cNvPr id="231" name="Google Shape;231;g329f623bc3f_0_404"/>
          <p:cNvPicPr preferRelativeResize="0"/>
          <p:nvPr/>
        </p:nvPicPr>
        <p:blipFill rotWithShape="1">
          <a:blip r:embed="rId3">
            <a:alphaModFix/>
          </a:blip>
          <a:srcRect/>
          <a:stretch/>
        </p:blipFill>
        <p:spPr>
          <a:xfrm>
            <a:off x="6841325" y="816000"/>
            <a:ext cx="4981375" cy="5277975"/>
          </a:xfrm>
          <a:prstGeom prst="rect">
            <a:avLst/>
          </a:prstGeom>
          <a:noFill/>
          <a:ln>
            <a:noFill/>
          </a:ln>
        </p:spPr>
      </p:pic>
      <p:sp>
        <p:nvSpPr>
          <p:cNvPr id="232" name="Google Shape;232;g329f623bc3f_0_404"/>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foto vanaf p.3</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329f623bc3f_0_425"/>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De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vijf </a:t>
            </a:r>
            <a:r>
              <a:rPr lang="en-US" sz="2800" b="1">
                <a:solidFill>
                  <a:srgbClr val="FFFFFF"/>
                </a:solidFill>
              </a:rPr>
              <a:t>competentiegebieden van </a:t>
            </a:r>
            <a:r>
              <a:rPr lang="en-US" sz="2800" b="1">
                <a:solidFill>
                  <a:srgbClr val="FFFFFF"/>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het </a:t>
            </a:r>
            <a:r>
              <a:rPr lang="en-US" sz="2800" b="1">
                <a:solidFill>
                  <a:srgbClr val="FFFFFF"/>
                </a:solidFill>
              </a:rPr>
              <a:t>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38" name="Google Shape;238;g329f623bc3f_0_425"/>
          <p:cNvPicPr preferRelativeResize="0"/>
          <p:nvPr/>
        </p:nvPicPr>
        <p:blipFill rotWithShape="1">
          <a:blip r:embed="rId3">
            <a:alphaModFix/>
          </a:blip>
          <a:srcRect/>
          <a:stretch/>
        </p:blipFill>
        <p:spPr>
          <a:xfrm>
            <a:off x="-11600" y="1512950"/>
            <a:ext cx="12197476" cy="4881325"/>
          </a:xfrm>
          <a:prstGeom prst="rect">
            <a:avLst/>
          </a:prstGeom>
          <a:noFill/>
          <a:ln>
            <a:noFill/>
          </a:ln>
        </p:spPr>
      </p:pic>
      <p:sp>
        <p:nvSpPr>
          <p:cNvPr id="239" name="Google Shape;239;g329f623bc3f_0_425"/>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foto vanaf p.7</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g329f623bc3f_0_41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800"/>
              <a:buNone/>
            </a:pPr>
            <a:r>
              <a:rPr lang="en-US" sz="2800" b="1">
                <a:solidFill>
                  <a:srgbClr val="FFFFFF"/>
                </a:solidFill>
              </a:rPr>
              <a:t>De 21 specifieke competenties die zijn onderverdeeld in de vijf gebieden van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5" name="Google Shape;245;g329f623bc3f_0_413"/>
          <p:cNvPicPr preferRelativeResize="0"/>
          <p:nvPr/>
        </p:nvPicPr>
        <p:blipFill rotWithShape="1">
          <a:blip r:embed="rId3">
            <a:alphaModFix/>
          </a:blip>
          <a:srcRect/>
          <a:stretch/>
        </p:blipFill>
        <p:spPr>
          <a:xfrm>
            <a:off x="2575100" y="974325"/>
            <a:ext cx="7041799" cy="5224425"/>
          </a:xfrm>
          <a:prstGeom prst="rect">
            <a:avLst/>
          </a:prstGeom>
          <a:noFill/>
          <a:ln>
            <a:noFill/>
          </a:ln>
        </p:spPr>
      </p:pic>
      <p:sp>
        <p:nvSpPr>
          <p:cNvPr id="246" name="Google Shape;246;g329f623bc3f_0_41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vanaf p.4</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0"/>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spcBef>
                <a:spcPts val="0"/>
              </a:spcBef>
              <a:spcAft>
                <a:spcPts val="0"/>
              </a:spcAft>
              <a:buClr>
                <a:schemeClr val="lt2"/>
              </a:buClr>
              <a:buSzPts val="3800"/>
              <a:buFont typeface="Calibri"/>
              <a:buNone/>
            </a:pPr>
            <a:r>
              <a:rPr lang="en-US"/>
              <a:t>#1 Groepsactiviteit - en zelfreflectie </a:t>
            </a:r>
            <a:endParaRPr sz="2800">
              <a:solidFill>
                <a:srgbClr val="FFFFFF"/>
              </a:solidFill>
            </a:endParaRPr>
          </a:p>
        </p:txBody>
      </p:sp>
      <p:sp>
        <p:nvSpPr>
          <p:cNvPr id="252" name="Google Shape;252;p30"/>
          <p:cNvSpPr txBox="1">
            <a:spLocks noGrp="1"/>
          </p:cNvSpPr>
          <p:nvPr>
            <p:ph type="body" idx="2"/>
          </p:nvPr>
        </p:nvSpPr>
        <p:spPr>
          <a:xfrm>
            <a:off x="97975" y="903474"/>
            <a:ext cx="11944500" cy="5872800"/>
          </a:xfrm>
          <a:prstGeom prst="rect">
            <a:avLst/>
          </a:prstGeom>
          <a:noFill/>
          <a:ln>
            <a:noFill/>
          </a:ln>
        </p:spPr>
        <p:txBody>
          <a:bodyPr spcFirstLastPara="1" wrap="square" lIns="91425" tIns="45700" rIns="91425" bIns="45700" anchor="t" anchorCtr="0">
            <a:noAutofit/>
          </a:bodyPr>
          <a:lstStyle/>
          <a:p>
            <a:pPr marL="457200" lvl="0" indent="0" algn="l" rtl="0">
              <a:spcBef>
                <a:spcPts val="1000"/>
              </a:spcBef>
              <a:spcAft>
                <a:spcPts val="0"/>
              </a:spcAft>
              <a:buNone/>
            </a:pPr>
            <a:endParaRPr/>
          </a:p>
          <a:p>
            <a:pPr marL="0" lvl="0" indent="0" algn="l" rtl="0">
              <a:spcBef>
                <a:spcPts val="1000"/>
              </a:spcBef>
              <a:spcAft>
                <a:spcPts val="0"/>
              </a:spcAft>
              <a:buNone/>
            </a:pPr>
            <a:r>
              <a:rPr lang="en-US" b="1"/>
              <a:t>Instructies</a:t>
            </a:r>
            <a:endParaRPr b="1"/>
          </a:p>
          <a:p>
            <a:pPr marL="457200" lvl="0" indent="-342900" algn="l" rtl="0">
              <a:spcBef>
                <a:spcPts val="1000"/>
              </a:spcBef>
              <a:spcAft>
                <a:spcPts val="0"/>
              </a:spcAft>
              <a:buSzPts val="1800"/>
              <a:buChar char="●"/>
            </a:pPr>
            <a:r>
              <a:rPr lang="en-US"/>
              <a:t>Identificeer een reëel scenario in het leven van de student waarin de competentie wordt toegepast</a:t>
            </a:r>
            <a:endParaRPr/>
          </a:p>
          <a:p>
            <a:pPr marL="457200" lvl="0" indent="-342900" algn="l" rtl="0">
              <a:spcBef>
                <a:spcPts val="0"/>
              </a:spcBef>
              <a:spcAft>
                <a:spcPts val="0"/>
              </a:spcAft>
              <a:buSzPts val="1800"/>
              <a:buChar char="●"/>
            </a:pPr>
            <a:r>
              <a:rPr lang="en-US"/>
              <a:t>Bespreek hoe de competentie actie/prestatie ondersteunt</a:t>
            </a:r>
            <a:endParaRPr/>
          </a:p>
          <a:p>
            <a:pPr marL="457200" lvl="0" indent="-342900" algn="l" rtl="0">
              <a:spcBef>
                <a:spcPts val="0"/>
              </a:spcBef>
              <a:spcAft>
                <a:spcPts val="0"/>
              </a:spcAft>
              <a:buSzPts val="1800"/>
              <a:buChar char="●"/>
            </a:pPr>
            <a:r>
              <a:rPr lang="en-US"/>
              <a:t>Bereid een groepspresentatie van 3 minuten voor en geef deze.</a:t>
            </a:r>
            <a:endParaRPr/>
          </a:p>
          <a:p>
            <a:pPr marL="0" lvl="0" indent="0" algn="l" rtl="0">
              <a:spcBef>
                <a:spcPts val="1000"/>
              </a:spcBef>
              <a:spcAft>
                <a:spcPts val="0"/>
              </a:spcAft>
              <a:buNone/>
            </a:pPr>
            <a:endParaRPr/>
          </a:p>
          <a:p>
            <a:pPr marL="0" lvl="0" indent="0" algn="l" rtl="0">
              <a:spcBef>
                <a:spcPts val="1000"/>
              </a:spcBef>
              <a:spcAft>
                <a:spcPts val="0"/>
              </a:spcAft>
              <a:buNone/>
            </a:pPr>
            <a:r>
              <a:rPr lang="en-US" b="1"/>
              <a:t>Timing</a:t>
            </a:r>
            <a:br>
              <a:rPr lang="en-US"/>
            </a:br>
            <a:r>
              <a:rPr lang="en-US"/>
              <a:t>Groepswerk: 20-25 minuten - Presentaties: 3 minuten per groep + 1-2 minuten V&amp;A</a:t>
            </a:r>
            <a:endParaRPr/>
          </a:p>
          <a:p>
            <a:pPr marL="0" lvl="0" indent="0" algn="l" rtl="0">
              <a:spcBef>
                <a:spcPts val="1000"/>
              </a:spcBef>
              <a:spcAft>
                <a:spcPts val="0"/>
              </a:spcAft>
              <a:buNone/>
            </a:pPr>
            <a:r>
              <a:rPr lang="en-US" sz="1800" b="1">
                <a:solidFill>
                  <a:schemeClr val="accent4"/>
                </a:solidFill>
              </a:rPr>
              <a:t>Vragen om de discussie te stimuleren</a:t>
            </a:r>
            <a:endParaRPr/>
          </a:p>
          <a:p>
            <a:pPr marL="914400" lvl="1" indent="-342900" algn="l" rtl="0">
              <a:spcBef>
                <a:spcPts val="500"/>
              </a:spcBef>
              <a:spcAft>
                <a:spcPts val="0"/>
              </a:spcAft>
              <a:buClr>
                <a:schemeClr val="accent4"/>
              </a:buClr>
              <a:buSzPts val="1800"/>
              <a:buChar char="○"/>
            </a:pPr>
            <a:r>
              <a:rPr lang="en-US" sz="1800">
                <a:solidFill>
                  <a:schemeClr val="accent4"/>
                </a:solidFill>
              </a:rPr>
              <a:t>Hoe goed weerspiegelt uw nationale leerplan de digitale realiteit van de hedendaagse klaslokalen en leerlingen? (Zijn digitale hulpmiddelen en vaardigheden zinvol geïntegreerd, of worden ze behandeld als add-ons?)</a:t>
            </a:r>
            <a:br>
              <a:rPr lang="en-US" sz="1800">
                <a:solidFill>
                  <a:schemeClr val="accent4"/>
                </a:solidFill>
              </a:rPr>
            </a:br>
            <a:endParaRPr sz="1800">
              <a:solidFill>
                <a:schemeClr val="accent4"/>
              </a:solidFill>
            </a:endParaRPr>
          </a:p>
          <a:p>
            <a:pPr marL="914400" lvl="1" indent="-368300" algn="l" rtl="0">
              <a:spcBef>
                <a:spcPts val="0"/>
              </a:spcBef>
              <a:spcAft>
                <a:spcPts val="0"/>
              </a:spcAft>
              <a:buSzPts val="2200"/>
              <a:buChar char="○"/>
            </a:pPr>
            <a:r>
              <a:rPr lang="en-US" sz="1800">
                <a:solidFill>
                  <a:schemeClr val="accent4"/>
                </a:solidFill>
              </a:rPr>
              <a:t>Welke onderdelen van het DigComp-raamwerk ziet u duidelijk vertegenwoordigd - of ontbreken ze in uw nationale leerplan?</a:t>
            </a:r>
            <a:br>
              <a:rPr lang="en-US" sz="1800">
                <a:solidFill>
                  <a:schemeClr val="accent4"/>
                </a:solidFill>
              </a:rPr>
            </a:br>
            <a:r>
              <a:rPr lang="en-US" sz="1800">
                <a:solidFill>
                  <a:schemeClr val="accent4"/>
                </a:solidFill>
              </a:rPr>
              <a:t> (Denk aan gebieden als digitale veiligheid, communicatie of het maken van content).</a:t>
            </a:r>
            <a:br>
              <a:rPr lang="en-US" sz="1800">
                <a:solidFill>
                  <a:schemeClr val="accent4"/>
                </a:solidFill>
              </a:rPr>
            </a:br>
            <a:endParaRPr sz="1800">
              <a:solidFill>
                <a:schemeClr val="accent4"/>
              </a:solidFill>
            </a:endParaRPr>
          </a:p>
          <a:p>
            <a:pPr marL="914400" lvl="1" indent="-368300" algn="l" rtl="0">
              <a:spcBef>
                <a:spcPts val="0"/>
              </a:spcBef>
              <a:spcAft>
                <a:spcPts val="0"/>
              </a:spcAft>
              <a:buSzPts val="2200"/>
              <a:buChar char="○"/>
            </a:pPr>
            <a:r>
              <a:rPr lang="en-US" sz="1800">
                <a:solidFill>
                  <a:schemeClr val="accent4"/>
                </a:solidFill>
              </a:rPr>
              <a:t>Wat zijn volgens u de belangrijkste hindernissen bij het implementeren van digitale competentie in het dagelijkse onderwijs?</a:t>
            </a:r>
            <a:br>
              <a:rPr lang="en-US" sz="1800">
                <a:solidFill>
                  <a:schemeClr val="accent4"/>
                </a:solidFill>
              </a:rPr>
            </a:br>
            <a:r>
              <a:rPr lang="en-US" sz="1800">
                <a:solidFill>
                  <a:schemeClr val="accent4"/>
                </a:solidFill>
              </a:rPr>
              <a:t> (Denk aan lerarenopleidingen, middelen of leerplanbeperkingen.)</a:t>
            </a:r>
            <a:br>
              <a:rPr lang="en-US" sz="1800">
                <a:solidFill>
                  <a:schemeClr val="accent4"/>
                </a:solidFill>
              </a:rPr>
            </a:br>
            <a:endParaRPr sz="1800">
              <a:solidFill>
                <a:schemeClr val="accent4"/>
              </a:solidFill>
            </a:endParaRPr>
          </a:p>
          <a:p>
            <a:pPr marL="914400" lvl="1" indent="-368300" algn="l" rtl="0">
              <a:spcBef>
                <a:spcPts val="0"/>
              </a:spcBef>
              <a:spcAft>
                <a:spcPts val="0"/>
              </a:spcAft>
              <a:buSzPts val="2200"/>
              <a:buChar char="○"/>
            </a:pPr>
            <a:r>
              <a:rPr lang="en-US" sz="1800">
                <a:solidFill>
                  <a:schemeClr val="accent4"/>
                </a:solidFill>
              </a:rPr>
              <a:t>Welke veranderingen zouden uw nationale leerplan toekomstgerichter maken en meer in lijn brengen met de EU-prioriteiten voor digitaal onderwijs?  (Bedenk een realistische verbetering die lokaal kan worden geïmplementeerd).</a:t>
            </a:r>
            <a:endParaRPr/>
          </a:p>
          <a:p>
            <a:pPr marL="0" lvl="0" indent="0" algn="l" rtl="0">
              <a:spcBef>
                <a:spcPts val="100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329f623bc3f_0_43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457200" lvl="0" indent="-228600" algn="l" rtl="0">
              <a:lnSpc>
                <a:spcPct val="90000"/>
              </a:lnSpc>
              <a:spcBef>
                <a:spcPts val="1000"/>
              </a:spcBef>
              <a:spcAft>
                <a:spcPts val="0"/>
              </a:spcAft>
              <a:buClr>
                <a:srgbClr val="000000"/>
              </a:buClr>
              <a:buSzPts val="1800"/>
              <a:buFont typeface="Arial"/>
              <a:buNone/>
            </a:pPr>
            <a:r>
              <a:rPr lang="en-US" sz="2800" b="1">
                <a:solidFill>
                  <a:srgbClr val="FFFFFF"/>
                </a:solidFill>
              </a:rPr>
              <a:t>De acht vaardigheidsniveaus van het Europees kader voor digitale competentie</a:t>
            </a:r>
            <a:endParaRPr sz="2800" b="1">
              <a:solidFill>
                <a:srgbClr val="FFFFFF"/>
              </a:solidFill>
            </a:endParaRPr>
          </a:p>
        </p:txBody>
      </p:sp>
      <p:sp>
        <p:nvSpPr>
          <p:cNvPr id="258" name="Google Shape;258;g329f623bc3f_0_43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59" name="Google Shape;259;g329f623bc3f_0_438"/>
          <p:cNvPicPr preferRelativeResize="0"/>
          <p:nvPr/>
        </p:nvPicPr>
        <p:blipFill rotWithShape="1">
          <a:blip r:embed="rId3">
            <a:alphaModFix/>
          </a:blip>
          <a:srcRect/>
          <a:stretch/>
        </p:blipFill>
        <p:spPr>
          <a:xfrm>
            <a:off x="97975" y="1035925"/>
            <a:ext cx="7156199" cy="5070733"/>
          </a:xfrm>
          <a:prstGeom prst="rect">
            <a:avLst/>
          </a:prstGeom>
          <a:noFill/>
          <a:ln>
            <a:noFill/>
          </a:ln>
        </p:spPr>
      </p:pic>
      <p:sp>
        <p:nvSpPr>
          <p:cNvPr id="260" name="Google Shape;260;g329f623bc3f_0_438"/>
          <p:cNvSpPr txBox="1"/>
          <p:nvPr/>
        </p:nvSpPr>
        <p:spPr>
          <a:xfrm>
            <a:off x="7441975" y="2200875"/>
            <a:ext cx="4600500" cy="1569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Elk niveau vertegenwoordigt een stap omhoog in de verwerving van de competentie door burgers, afhankelijk van de cognitieve uitdaging, de complexiteit van de taken die ze aankunnen en hun autonomie bij het voltooien van de taak.</a:t>
            </a:r>
            <a:endParaRPr sz="1400" b="0" i="0" u="none" strike="noStrike" cap="none">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 Carretero, S.; Vuorikari, R. en Punie, Y. (2017). DigComp 2.1: Het digitale competentiekader voor burgers met acht vaardigheidsniveaus en gebruiksvoorbeelden, EUR 28558 NL, doi:10.2760/38842. </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g355c8411588_0_40"/>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4: Leerprogressie: van vroeg primair tot hoger primair tot lager secundair informaticaonderwijs</a:t>
            </a:r>
            <a:endParaRPr/>
          </a:p>
        </p:txBody>
      </p:sp>
      <p:sp>
        <p:nvSpPr>
          <p:cNvPr id="137" name="Google Shape;137;g355c8411588_0_40"/>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Eenheid 4.1: Informatica-gebieden en -competenties, een EU-perspectief</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329f623bc3f_0_393"/>
          <p:cNvSpPr txBox="1">
            <a:spLocks noGrp="1"/>
          </p:cNvSpPr>
          <p:nvPr>
            <p:ph type="body" idx="2"/>
          </p:nvPr>
        </p:nvSpPr>
        <p:spPr>
          <a:xfrm>
            <a:off x="0" y="-5"/>
            <a:ext cx="11944500" cy="6723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sz="2800" b="1">
                <a:solidFill>
                  <a:srgbClr val="FFFFFF"/>
                </a:solidFill>
              </a:rPr>
              <a:t>Het Digitale Competentiekader 2.2</a:t>
            </a:r>
            <a:br>
              <a:rPr lang="en-US" sz="2800">
                <a:solidFill>
                  <a:srgbClr val="FFFFFF"/>
                </a:solidFill>
              </a:rPr>
            </a:br>
            <a:br>
              <a:rPr lang="en-US" sz="2800">
                <a:solidFill>
                  <a:srgbClr val="FFFFFF"/>
                </a:solidFill>
              </a:rPr>
            </a:br>
            <a:endParaRPr sz="2800">
              <a:solidFill>
                <a:srgbClr val="FFFFFF"/>
              </a:solidFill>
            </a:endParaRPr>
          </a:p>
        </p:txBody>
      </p:sp>
      <p:sp>
        <p:nvSpPr>
          <p:cNvPr id="267" name="Google Shape;267;g329f623bc3f_0_3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a:t>
            </a:r>
            <a:r>
              <a:rPr lang="en-US" sz="1800" b="1" i="1">
                <a:solidFill>
                  <a:srgbClr val="1D1D1B"/>
                </a:solidFill>
                <a:latin typeface="Calibri"/>
                <a:ea typeface="Calibri"/>
                <a:cs typeface="Calibri"/>
                <a:sym typeface="Calibri"/>
              </a:rPr>
              <a:t>Het </a:t>
            </a:r>
            <a:r>
              <a:rPr lang="en-US" sz="1800" b="1" i="1" u="none" strike="noStrike" cap="none">
                <a:solidFill>
                  <a:srgbClr val="1D1D1B"/>
                </a:solidFill>
                <a:latin typeface="Calibri"/>
                <a:ea typeface="Calibri"/>
                <a:cs typeface="Calibri"/>
                <a:sym typeface="Calibri"/>
              </a:rPr>
              <a:t>Digitale </a:t>
            </a:r>
            <a:r>
              <a:rPr lang="en-US" sz="1800" b="1" i="1">
                <a:solidFill>
                  <a:srgbClr val="1D1D1B"/>
                </a:solidFill>
                <a:latin typeface="Calibri"/>
                <a:ea typeface="Calibri"/>
                <a:cs typeface="Calibri"/>
                <a:sym typeface="Calibri"/>
              </a:rPr>
              <a:t>Competentiekader </a:t>
            </a:r>
            <a:r>
              <a:rPr lang="en-US" sz="1800" b="1" i="1" u="none" strike="noStrike" cap="none">
                <a:solidFill>
                  <a:srgbClr val="1D1D1B"/>
                </a:solidFill>
                <a:latin typeface="Calibri"/>
                <a:ea typeface="Calibri"/>
                <a:cs typeface="Calibri"/>
                <a:sym typeface="Calibri"/>
              </a:rPr>
              <a:t>2.2 is een verdere ontwikkeling van het Digitale Competentiekader voor Burgers."</a:t>
            </a:r>
            <a:endParaRPr sz="1800" b="1" i="1" u="none" strike="noStrike" cap="none">
              <a:solidFill>
                <a:srgbClr val="1D1D1B"/>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a:solidFill>
                  <a:srgbClr val="1D1D1B"/>
                </a:solidFill>
                <a:latin typeface="Calibri"/>
                <a:ea typeface="Calibri"/>
                <a:cs typeface="Calibri"/>
                <a:sym typeface="Calibri"/>
              </a:rPr>
              <a:t>De bijgewerkte versie van het kader </a:t>
            </a:r>
            <a:r>
              <a:rPr lang="en-US" sz="1800" b="0" i="0" u="none" strike="noStrike" cap="none">
                <a:solidFill>
                  <a:srgbClr val="1D1D1B"/>
                </a:solidFill>
                <a:latin typeface="Calibri"/>
                <a:ea typeface="Calibri"/>
                <a:cs typeface="Calibri"/>
                <a:sym typeface="Calibri"/>
              </a:rPr>
              <a:t>identificeert de belangrijkste componenten van digitale competentie op vijf gebieden en 21 specifieke competenties. </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1D1D1B"/>
                </a:solidFill>
                <a:latin typeface="Calibri"/>
                <a:ea typeface="Calibri"/>
                <a:cs typeface="Calibri"/>
                <a:sym typeface="Calibri"/>
              </a:rPr>
              <a:t>Het beschrijft ook acht vaardigheidsniveaus, voorbeelden van kennis, vaardigheden en attitudes, en gebruikssituaties in het onderwijs en op het werk.</a:t>
            </a:r>
            <a:endParaRPr sz="1800" b="0" i="0"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g329f623bc3f_0_45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Elementen van het Digital Competence Framework overbruggen, met voorbeelden (1/5)</a:t>
            </a:r>
            <a:endParaRPr sz="2800" b="1">
              <a:solidFill>
                <a:srgbClr val="FFFFFF"/>
              </a:solidFill>
            </a:endParaRPr>
          </a:p>
        </p:txBody>
      </p:sp>
      <p:sp>
        <p:nvSpPr>
          <p:cNvPr id="275" name="Google Shape;275;g329f623bc3f_0_450"/>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76" name="Google Shape;276;g329f623bc3f_0_450"/>
          <p:cNvGrpSpPr/>
          <p:nvPr/>
        </p:nvGrpSpPr>
        <p:grpSpPr>
          <a:xfrm>
            <a:off x="205938" y="1059131"/>
            <a:ext cx="11836966" cy="4918750"/>
            <a:chOff x="359850" y="2273025"/>
            <a:chExt cx="11207125" cy="3853310"/>
          </a:xfrm>
        </p:grpSpPr>
        <p:pic>
          <p:nvPicPr>
            <p:cNvPr id="277" name="Google Shape;277;g329f623bc3f_0_450"/>
            <p:cNvPicPr preferRelativeResize="0"/>
            <p:nvPr/>
          </p:nvPicPr>
          <p:blipFill rotWithShape="1">
            <a:blip r:embed="rId3">
              <a:alphaModFix/>
            </a:blip>
            <a:srcRect/>
            <a:stretch/>
          </p:blipFill>
          <p:spPr>
            <a:xfrm>
              <a:off x="359850" y="2301149"/>
              <a:ext cx="5550375" cy="3812600"/>
            </a:xfrm>
            <a:prstGeom prst="rect">
              <a:avLst/>
            </a:prstGeom>
            <a:noFill/>
            <a:ln>
              <a:noFill/>
            </a:ln>
          </p:spPr>
        </p:pic>
        <p:pic>
          <p:nvPicPr>
            <p:cNvPr id="278" name="Google Shape;278;g329f623bc3f_0_450"/>
            <p:cNvPicPr preferRelativeResize="0"/>
            <p:nvPr/>
          </p:nvPicPr>
          <p:blipFill rotWithShape="1">
            <a:blip r:embed="rId4">
              <a:alphaModFix/>
            </a:blip>
            <a:srcRect/>
            <a:stretch/>
          </p:blipFill>
          <p:spPr>
            <a:xfrm>
              <a:off x="5910225" y="2288561"/>
              <a:ext cx="5656750" cy="3837774"/>
            </a:xfrm>
            <a:prstGeom prst="rect">
              <a:avLst/>
            </a:prstGeom>
            <a:noFill/>
            <a:ln>
              <a:noFill/>
            </a:ln>
          </p:spPr>
        </p:pic>
        <p:sp>
          <p:nvSpPr>
            <p:cNvPr id="279" name="Google Shape;279;g329f623bc3f_0_450"/>
            <p:cNvSpPr/>
            <p:nvPr/>
          </p:nvSpPr>
          <p:spPr>
            <a:xfrm>
              <a:off x="426825" y="2273025"/>
              <a:ext cx="163500" cy="1257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0" name="Google Shape;280;g329f623bc3f_0_450"/>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foto vanaf pag. 9-10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86" name="Google Shape;286;g329f623bc3f_0_463"/>
          <p:cNvGrpSpPr/>
          <p:nvPr/>
        </p:nvGrpSpPr>
        <p:grpSpPr>
          <a:xfrm>
            <a:off x="133187" y="1497845"/>
            <a:ext cx="11826695" cy="4603242"/>
            <a:chOff x="382800" y="2229000"/>
            <a:chExt cx="11153051" cy="3872175"/>
          </a:xfrm>
        </p:grpSpPr>
        <p:pic>
          <p:nvPicPr>
            <p:cNvPr id="287" name="Google Shape;287;g329f623bc3f_0_463"/>
            <p:cNvPicPr preferRelativeResize="0"/>
            <p:nvPr/>
          </p:nvPicPr>
          <p:blipFill rotWithShape="1">
            <a:blip r:embed="rId3">
              <a:alphaModFix/>
            </a:blip>
            <a:srcRect/>
            <a:stretch/>
          </p:blipFill>
          <p:spPr>
            <a:xfrm>
              <a:off x="428975" y="2250849"/>
              <a:ext cx="5524374" cy="3850325"/>
            </a:xfrm>
            <a:prstGeom prst="rect">
              <a:avLst/>
            </a:prstGeom>
            <a:noFill/>
            <a:ln>
              <a:noFill/>
            </a:ln>
          </p:spPr>
        </p:pic>
        <p:pic>
          <p:nvPicPr>
            <p:cNvPr id="288" name="Google Shape;288;g329f623bc3f_0_463"/>
            <p:cNvPicPr preferRelativeResize="0"/>
            <p:nvPr/>
          </p:nvPicPr>
          <p:blipFill rotWithShape="1">
            <a:blip r:embed="rId4">
              <a:alphaModFix/>
            </a:blip>
            <a:srcRect/>
            <a:stretch/>
          </p:blipFill>
          <p:spPr>
            <a:xfrm>
              <a:off x="6011475" y="2294850"/>
              <a:ext cx="5524376" cy="3806325"/>
            </a:xfrm>
            <a:prstGeom prst="rect">
              <a:avLst/>
            </a:prstGeom>
            <a:noFill/>
            <a:ln>
              <a:noFill/>
            </a:ln>
          </p:spPr>
        </p:pic>
        <p:sp>
          <p:nvSpPr>
            <p:cNvPr id="289" name="Google Shape;289;g329f623bc3f_0_463"/>
            <p:cNvSpPr/>
            <p:nvPr/>
          </p:nvSpPr>
          <p:spPr>
            <a:xfrm>
              <a:off x="382800" y="2229000"/>
              <a:ext cx="483900" cy="308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90" name="Google Shape;290;g329f623bc3f_0_463"/>
          <p:cNvSpPr txBox="1">
            <a:spLocks noGrp="1"/>
          </p:cNvSpPr>
          <p:nvPr>
            <p:ph type="title"/>
          </p:nvPr>
        </p:nvSpPr>
        <p:spPr>
          <a:xfrm>
            <a:off x="97975" y="81650"/>
            <a:ext cx="120939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Elementen van het Europees kader voor digitale competentie overbruggen, met voorbeelden (2/5) </a:t>
            </a:r>
            <a:endParaRPr sz="2800" b="1">
              <a:solidFill>
                <a:srgbClr val="FFFFFF"/>
              </a:solidFill>
            </a:endParaRPr>
          </a:p>
        </p:txBody>
      </p:sp>
      <p:sp>
        <p:nvSpPr>
          <p:cNvPr id="291" name="Google Shape;291;g329f623bc3f_0_46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foto vanaf pag. 17 -18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97" name="Google Shape;297;g329f623bc3f_0_478"/>
          <p:cNvGrpSpPr/>
          <p:nvPr/>
        </p:nvGrpSpPr>
        <p:grpSpPr>
          <a:xfrm>
            <a:off x="98000" y="1038682"/>
            <a:ext cx="11944900" cy="4769379"/>
            <a:chOff x="372425" y="2282274"/>
            <a:chExt cx="11190650" cy="3894324"/>
          </a:xfrm>
        </p:grpSpPr>
        <p:pic>
          <p:nvPicPr>
            <p:cNvPr id="298" name="Google Shape;298;g329f623bc3f_0_478"/>
            <p:cNvPicPr preferRelativeResize="0"/>
            <p:nvPr/>
          </p:nvPicPr>
          <p:blipFill rotWithShape="1">
            <a:blip r:embed="rId3">
              <a:alphaModFix/>
            </a:blip>
            <a:srcRect/>
            <a:stretch/>
          </p:blipFill>
          <p:spPr>
            <a:xfrm>
              <a:off x="372425" y="2282274"/>
              <a:ext cx="5628674" cy="3894324"/>
            </a:xfrm>
            <a:prstGeom prst="rect">
              <a:avLst/>
            </a:prstGeom>
            <a:noFill/>
            <a:ln>
              <a:noFill/>
            </a:ln>
          </p:spPr>
        </p:pic>
        <p:pic>
          <p:nvPicPr>
            <p:cNvPr id="299" name="Google Shape;299;g329f623bc3f_0_478"/>
            <p:cNvPicPr preferRelativeResize="0"/>
            <p:nvPr/>
          </p:nvPicPr>
          <p:blipFill rotWithShape="1">
            <a:blip r:embed="rId4">
              <a:alphaModFix/>
            </a:blip>
            <a:srcRect/>
            <a:stretch/>
          </p:blipFill>
          <p:spPr>
            <a:xfrm>
              <a:off x="5971200" y="2351424"/>
              <a:ext cx="5591875" cy="3793750"/>
            </a:xfrm>
            <a:prstGeom prst="rect">
              <a:avLst/>
            </a:prstGeom>
            <a:noFill/>
            <a:ln>
              <a:noFill/>
            </a:ln>
          </p:spPr>
        </p:pic>
        <p:sp>
          <p:nvSpPr>
            <p:cNvPr id="300" name="Google Shape;300;g329f623bc3f_0_478"/>
            <p:cNvSpPr/>
            <p:nvPr/>
          </p:nvSpPr>
          <p:spPr>
            <a:xfrm>
              <a:off x="414250" y="2291875"/>
              <a:ext cx="251400" cy="182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01" name="Google Shape;301;g329f623bc3f_0_47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Elementen van het Europees kader voor digitale competentie overbruggen, met voorbeelden (3/5)</a:t>
            </a:r>
            <a:endParaRPr sz="3400" b="1">
              <a:solidFill>
                <a:srgbClr val="FFFFFF"/>
              </a:solidFill>
            </a:endParaRPr>
          </a:p>
        </p:txBody>
      </p:sp>
      <p:sp>
        <p:nvSpPr>
          <p:cNvPr id="302" name="Google Shape;302;g329f623bc3f_0_47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29-30</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08" name="Google Shape;308;g329f623bc3f_0_493"/>
          <p:cNvGrpSpPr/>
          <p:nvPr/>
        </p:nvGrpSpPr>
        <p:grpSpPr>
          <a:xfrm>
            <a:off x="97975" y="1415804"/>
            <a:ext cx="11944410" cy="4816691"/>
            <a:chOff x="426825" y="2238274"/>
            <a:chExt cx="11518236" cy="4026324"/>
          </a:xfrm>
        </p:grpSpPr>
        <p:pic>
          <p:nvPicPr>
            <p:cNvPr id="309" name="Google Shape;309;g329f623bc3f_0_493"/>
            <p:cNvPicPr preferRelativeResize="0"/>
            <p:nvPr/>
          </p:nvPicPr>
          <p:blipFill rotWithShape="1">
            <a:blip r:embed="rId3">
              <a:alphaModFix/>
            </a:blip>
            <a:srcRect/>
            <a:stretch/>
          </p:blipFill>
          <p:spPr>
            <a:xfrm>
              <a:off x="466700" y="2238274"/>
              <a:ext cx="5813350" cy="4026324"/>
            </a:xfrm>
            <a:prstGeom prst="rect">
              <a:avLst/>
            </a:prstGeom>
            <a:noFill/>
            <a:ln>
              <a:noFill/>
            </a:ln>
          </p:spPr>
        </p:pic>
        <p:pic>
          <p:nvPicPr>
            <p:cNvPr id="310" name="Google Shape;310;g329f623bc3f_0_493"/>
            <p:cNvPicPr preferRelativeResize="0"/>
            <p:nvPr/>
          </p:nvPicPr>
          <p:blipFill rotWithShape="1">
            <a:blip r:embed="rId4">
              <a:alphaModFix/>
            </a:blip>
            <a:srcRect/>
            <a:stretch/>
          </p:blipFill>
          <p:spPr>
            <a:xfrm>
              <a:off x="6280049" y="2298024"/>
              <a:ext cx="5665012" cy="3966574"/>
            </a:xfrm>
            <a:prstGeom prst="rect">
              <a:avLst/>
            </a:prstGeom>
            <a:noFill/>
            <a:ln>
              <a:noFill/>
            </a:ln>
          </p:spPr>
        </p:pic>
        <p:sp>
          <p:nvSpPr>
            <p:cNvPr id="311" name="Google Shape;311;g329f623bc3f_0_493"/>
            <p:cNvSpPr/>
            <p:nvPr/>
          </p:nvSpPr>
          <p:spPr>
            <a:xfrm>
              <a:off x="426825" y="2241575"/>
              <a:ext cx="427500" cy="2262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2" name="Google Shape;312;g329f623bc3f_0_493"/>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Elementen van het Europees kader voor digitale competentie overbruggen, met voorbeelden (4/5)</a:t>
            </a:r>
            <a:endParaRPr sz="2800" b="1">
              <a:solidFill>
                <a:srgbClr val="FFFFFF"/>
              </a:solidFill>
            </a:endParaRPr>
          </a:p>
        </p:txBody>
      </p:sp>
      <p:sp>
        <p:nvSpPr>
          <p:cNvPr id="313" name="Google Shape;313;g329f623bc3f_0_493"/>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41 - 42</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19" name="Google Shape;319;g329f623bc3f_0_508"/>
          <p:cNvGrpSpPr/>
          <p:nvPr/>
        </p:nvGrpSpPr>
        <p:grpSpPr>
          <a:xfrm>
            <a:off x="97951" y="1298077"/>
            <a:ext cx="11967397" cy="4870574"/>
            <a:chOff x="410125" y="2231999"/>
            <a:chExt cx="11501583" cy="4032600"/>
          </a:xfrm>
        </p:grpSpPr>
        <p:pic>
          <p:nvPicPr>
            <p:cNvPr id="320" name="Google Shape;320;g329f623bc3f_0_508"/>
            <p:cNvPicPr preferRelativeResize="0"/>
            <p:nvPr/>
          </p:nvPicPr>
          <p:blipFill rotWithShape="1">
            <a:blip r:embed="rId3">
              <a:alphaModFix/>
            </a:blip>
            <a:srcRect/>
            <a:stretch/>
          </p:blipFill>
          <p:spPr>
            <a:xfrm>
              <a:off x="410125" y="2263424"/>
              <a:ext cx="5775800" cy="4001175"/>
            </a:xfrm>
            <a:prstGeom prst="rect">
              <a:avLst/>
            </a:prstGeom>
            <a:noFill/>
            <a:ln>
              <a:noFill/>
            </a:ln>
          </p:spPr>
        </p:pic>
        <p:pic>
          <p:nvPicPr>
            <p:cNvPr id="321" name="Google Shape;321;g329f623bc3f_0_508"/>
            <p:cNvPicPr preferRelativeResize="0"/>
            <p:nvPr/>
          </p:nvPicPr>
          <p:blipFill rotWithShape="1">
            <a:blip r:embed="rId4">
              <a:alphaModFix/>
            </a:blip>
            <a:srcRect/>
            <a:stretch/>
          </p:blipFill>
          <p:spPr>
            <a:xfrm>
              <a:off x="6185927" y="2231999"/>
              <a:ext cx="5725781" cy="3969749"/>
            </a:xfrm>
            <a:prstGeom prst="rect">
              <a:avLst/>
            </a:prstGeom>
            <a:noFill/>
            <a:ln>
              <a:noFill/>
            </a:ln>
          </p:spPr>
        </p:pic>
        <p:sp>
          <p:nvSpPr>
            <p:cNvPr id="322" name="Google Shape;322;g329f623bc3f_0_508"/>
            <p:cNvSpPr/>
            <p:nvPr/>
          </p:nvSpPr>
          <p:spPr>
            <a:xfrm>
              <a:off x="426825" y="2266725"/>
              <a:ext cx="282900" cy="207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23" name="Google Shape;323;g329f623bc3f_0_508"/>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Elementen van het Europees kader voor digitale competentie overbruggen, met voorbeelden (5/5)</a:t>
            </a:r>
            <a:endParaRPr sz="3400" b="1">
              <a:solidFill>
                <a:srgbClr val="FFFFFF"/>
              </a:solidFill>
            </a:endParaRPr>
          </a:p>
        </p:txBody>
      </p:sp>
      <p:sp>
        <p:nvSpPr>
          <p:cNvPr id="324" name="Google Shape;324;g329f623bc3f_0_508"/>
          <p:cNvSpPr txBox="1"/>
          <p:nvPr/>
        </p:nvSpPr>
        <p:spPr>
          <a:xfrm>
            <a:off x="187850" y="6291550"/>
            <a:ext cx="11802600" cy="50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47 - 48</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29"/>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Reflectie en conclusie</a:t>
            </a:r>
            <a:endParaRPr sz="2800">
              <a:solidFill>
                <a:srgbClr val="FFFFFF"/>
              </a:solidFill>
            </a:endParaRPr>
          </a:p>
        </p:txBody>
      </p:sp>
      <p:sp>
        <p:nvSpPr>
          <p:cNvPr id="330" name="Google Shape;330;p29"/>
          <p:cNvSpPr txBox="1">
            <a:spLocks noGrp="1"/>
          </p:cNvSpPr>
          <p:nvPr>
            <p:ph type="body" idx="2"/>
          </p:nvPr>
        </p:nvSpPr>
        <p:spPr>
          <a:xfrm>
            <a:off x="97900" y="1097999"/>
            <a:ext cx="11944500" cy="37332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200"/>
              </a:spcBef>
              <a:spcAft>
                <a:spcPts val="0"/>
              </a:spcAft>
              <a:buSzPts val="1800"/>
              <a:buNone/>
            </a:pPr>
            <a:r>
              <a:rPr lang="en-US" b="0" i="0" u="none" strike="noStrike">
                <a:solidFill>
                  <a:srgbClr val="1D1D1B"/>
                </a:solidFill>
                <a:latin typeface="Calibri"/>
                <a:ea typeface="Calibri"/>
                <a:cs typeface="Calibri"/>
                <a:sym typeface="Calibri"/>
              </a:rPr>
              <a:t>In deze les hebben we </a:t>
            </a:r>
            <a:r>
              <a:rPr lang="en-US">
                <a:solidFill>
                  <a:srgbClr val="1D1D1B"/>
                </a:solidFill>
              </a:rPr>
              <a:t>de structuur van het Europees kader voor digitale competentie </a:t>
            </a:r>
            <a:r>
              <a:rPr lang="en-US" b="0" i="0" u="none" strike="noStrike">
                <a:solidFill>
                  <a:srgbClr val="1D1D1B"/>
                </a:solidFill>
                <a:latin typeface="Calibri"/>
                <a:ea typeface="Calibri"/>
                <a:cs typeface="Calibri"/>
                <a:sym typeface="Calibri"/>
              </a:rPr>
              <a:t>onderzocht</a:t>
            </a:r>
            <a:r>
              <a:rPr lang="en-US">
                <a:solidFill>
                  <a:srgbClr val="1D1D1B"/>
                </a:solidFill>
              </a:rPr>
              <a:t>.</a:t>
            </a:r>
            <a:endParaRPr b="0" i="0" u="none" strike="noStrike">
              <a:solidFill>
                <a:srgbClr val="000000"/>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Denk na over hoe </a:t>
            </a:r>
            <a:r>
              <a:rPr lang="en-US">
                <a:solidFill>
                  <a:srgbClr val="1D1D1B"/>
                </a:solidFill>
              </a:rPr>
              <a:t>het digitale competentiekader kan worden gekoppeld aan onderwijs- en leerpraktijken en hoe het volledig is afgestemd op het echte leven en de schoolcontext.</a:t>
            </a:r>
            <a:endParaRPr>
              <a:solidFill>
                <a:srgbClr val="1D1D1B"/>
              </a:solidFill>
            </a:endParaRPr>
          </a:p>
          <a:p>
            <a:pPr marL="457200" lvl="0" indent="-228600" algn="l" rtl="0">
              <a:lnSpc>
                <a:spcPct val="90000"/>
              </a:lnSpc>
              <a:spcBef>
                <a:spcPts val="2400"/>
              </a:spcBef>
              <a:spcAft>
                <a:spcPts val="0"/>
              </a:spcAft>
              <a:buSzPts val="1800"/>
              <a:buNone/>
            </a:pPr>
            <a:r>
              <a:rPr lang="en-US" b="0" i="0" u="none" strike="noStrike">
                <a:solidFill>
                  <a:srgbClr val="1D1D1B"/>
                </a:solidFill>
                <a:latin typeface="Calibri"/>
                <a:ea typeface="Calibri"/>
                <a:cs typeface="Calibri"/>
                <a:sym typeface="Calibri"/>
              </a:rPr>
              <a:t>Pas ten slotte ten minste een </a:t>
            </a:r>
            <a:r>
              <a:rPr lang="en-US">
                <a:solidFill>
                  <a:srgbClr val="1D1D1B"/>
                </a:solidFill>
              </a:rPr>
              <a:t>van de voorgestelde leerscenario's </a:t>
            </a:r>
            <a:r>
              <a:rPr lang="en-US" b="0" i="0" u="none" strike="noStrike">
                <a:solidFill>
                  <a:srgbClr val="1D1D1B"/>
                </a:solidFill>
                <a:latin typeface="Calibri"/>
                <a:ea typeface="Calibri"/>
                <a:cs typeface="Calibri"/>
                <a:sym typeface="Calibri"/>
              </a:rPr>
              <a:t>toe </a:t>
            </a:r>
            <a:r>
              <a:rPr lang="en-US">
                <a:solidFill>
                  <a:srgbClr val="1D1D1B"/>
                </a:solidFill>
              </a:rPr>
              <a:t>in uw lessen en probeer zelf een ander leerscenario voor een andere competentie te creëren </a:t>
            </a:r>
            <a:r>
              <a:rPr lang="en-US" b="0" i="0" u="none" strike="noStrike">
                <a:solidFill>
                  <a:srgbClr val="1D1D1B"/>
                </a:solidFill>
                <a:latin typeface="Calibri"/>
                <a:ea typeface="Calibri"/>
                <a:cs typeface="Calibri"/>
                <a:sym typeface="Calibri"/>
              </a:rPr>
              <a:t>om uw leerproces te consolideren</a:t>
            </a:r>
            <a:r>
              <a:rPr lang="en-US">
                <a:solidFill>
                  <a:srgbClr val="1D1D1B"/>
                </a:solidFill>
              </a:rPr>
              <a:t>.</a:t>
            </a:r>
            <a:endParaRPr b="0" i="0" u="none" strike="noStrike">
              <a:solidFill>
                <a:srgbClr val="000000"/>
              </a:solidFill>
            </a:endParaRPr>
          </a:p>
          <a:p>
            <a:pPr marL="457200" marR="0" lvl="0" indent="-228600" algn="l" rtl="0">
              <a:lnSpc>
                <a:spcPct val="90000"/>
              </a:lnSpc>
              <a:spcBef>
                <a:spcPts val="22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g3555728db8b_0_70"/>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a:solidFill>
                  <a:srgbClr val="FFFFFF"/>
                </a:solidFill>
              </a:rPr>
              <a:t>Huiswerk/ Extra taken</a:t>
            </a:r>
            <a:endParaRPr sz="2800">
              <a:solidFill>
                <a:srgbClr val="FFFFFF"/>
              </a:solidFill>
            </a:endParaRPr>
          </a:p>
        </p:txBody>
      </p:sp>
      <p:sp>
        <p:nvSpPr>
          <p:cNvPr id="336" name="Google Shape;336;g3555728db8b_0_70"/>
          <p:cNvSpPr txBox="1">
            <a:spLocks noGrp="1"/>
          </p:cNvSpPr>
          <p:nvPr>
            <p:ph type="body" idx="2"/>
          </p:nvPr>
        </p:nvSpPr>
        <p:spPr>
          <a:xfrm>
            <a:off x="97969" y="1458954"/>
            <a:ext cx="11944500" cy="5317500"/>
          </a:xfrm>
          <a:prstGeom prst="rect">
            <a:avLst/>
          </a:prstGeom>
          <a:noFill/>
          <a:ln>
            <a:noFill/>
          </a:ln>
        </p:spPr>
        <p:txBody>
          <a:bodyPr spcFirstLastPara="1" wrap="square" lIns="91425" tIns="45700" rIns="91425" bIns="45700" anchor="t" anchorCtr="0">
            <a:noAutofit/>
          </a:bodyPr>
          <a:lstStyle/>
          <a:p>
            <a:pPr marL="457200" lvl="0" indent="-228600" algn="l" rtl="0">
              <a:lnSpc>
                <a:spcPct val="90000"/>
              </a:lnSpc>
              <a:spcBef>
                <a:spcPts val="1000"/>
              </a:spcBef>
              <a:spcAft>
                <a:spcPts val="0"/>
              </a:spcAft>
              <a:buSzPts val="1800"/>
              <a:buNone/>
            </a:pPr>
            <a:r>
              <a:rPr lang="en-US" b="1">
                <a:solidFill>
                  <a:srgbClr val="1D1D1B"/>
                </a:solidFill>
              </a:rPr>
              <a:t>Verdieping</a:t>
            </a:r>
            <a:br>
              <a:rPr lang="en-US" sz="1800" b="1" i="0" u="none" strike="noStrike">
                <a:solidFill>
                  <a:srgbClr val="1D1D1B"/>
                </a:solidFill>
                <a:latin typeface="Calibri"/>
                <a:ea typeface="Calibri"/>
                <a:cs typeface="Calibri"/>
                <a:sym typeface="Calibri"/>
              </a:rPr>
            </a:br>
            <a:r>
              <a:rPr lang="en-US">
                <a:solidFill>
                  <a:srgbClr val="1D1D1B"/>
                </a:solidFill>
              </a:rPr>
              <a:t>Lees de nieuwe versie van het Digital Competence Framework 2.2</a:t>
            </a:r>
            <a:endParaRPr>
              <a:solidFill>
                <a:srgbClr val="1D1D1B"/>
              </a:solidFill>
            </a:endParaRPr>
          </a:p>
          <a:p>
            <a:pPr marL="457200" lvl="0" indent="-228600" algn="l" rtl="0">
              <a:lnSpc>
                <a:spcPct val="90000"/>
              </a:lnSpc>
              <a:spcBef>
                <a:spcPts val="1000"/>
              </a:spcBef>
              <a:spcAft>
                <a:spcPts val="0"/>
              </a:spcAft>
              <a:buSzPts val="1800"/>
              <a:buNone/>
            </a:pPr>
            <a:r>
              <a:rPr lang="en-US" b="1">
                <a:solidFill>
                  <a:schemeClr val="dk1"/>
                </a:solidFill>
              </a:rPr>
              <a:t>Toepassen</a:t>
            </a:r>
            <a:br>
              <a:rPr lang="en-US" b="1">
                <a:solidFill>
                  <a:schemeClr val="dk1"/>
                </a:solidFill>
              </a:rPr>
            </a:br>
            <a:r>
              <a:rPr lang="en-US">
                <a:solidFill>
                  <a:schemeClr val="dk1"/>
                </a:solidFill>
              </a:rPr>
              <a:t>Probeer nieuwe voorbeelden te vinden toegepast op de competenties + kies minstens één van de voorgestelde scenario's per competentie en probeer ze aan te passen aan je leerlingen. </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r>
              <a:rPr lang="en-US" b="1">
                <a:solidFill>
                  <a:schemeClr val="dk1"/>
                </a:solidFill>
              </a:rPr>
              <a:t>Huiswerk</a:t>
            </a:r>
            <a:br>
              <a:rPr lang="en-US">
                <a:solidFill>
                  <a:schemeClr val="dk1"/>
                </a:solidFill>
              </a:rPr>
            </a:br>
            <a:r>
              <a:rPr lang="en-US">
                <a:solidFill>
                  <a:schemeClr val="dk1"/>
                </a:solidFill>
              </a:rPr>
              <a:t>Beschrijf je ervaringen met het nationale curriculum. Is het moeilijk te bereiken? Achterhaald? Goed geformuleerd, realistisch en als voorbeeld te gebruiken?  Vergelijk je nationale leerplan met het nieuwe EU-kader voor digitale competentie.</a:t>
            </a: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chemeClr val="dk1"/>
              </a:solidFill>
            </a:endParaRPr>
          </a:p>
          <a:p>
            <a:pPr marL="457200" lvl="0" indent="-228600" algn="l" rtl="0">
              <a:lnSpc>
                <a:spcPct val="90000"/>
              </a:lnSpc>
              <a:spcBef>
                <a:spcPts val="1000"/>
              </a:spcBef>
              <a:spcAft>
                <a:spcPts val="0"/>
              </a:spcAft>
              <a:buSzPts val="1800"/>
              <a:buNone/>
            </a:pP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just" rtl="0">
              <a:lnSpc>
                <a:spcPct val="90000"/>
              </a:lnSpc>
              <a:spcBef>
                <a:spcPts val="0"/>
              </a:spcBef>
              <a:spcAft>
                <a:spcPts val="0"/>
              </a:spcAft>
              <a:buClr>
                <a:schemeClr val="accent1"/>
              </a:buClr>
              <a:buSzPts val="2400"/>
              <a:buNone/>
            </a:pPr>
            <a:r>
              <a:rPr lang="en-US" sz="2800"/>
              <a:t>Aanvullende bronnen</a:t>
            </a:r>
            <a:endParaRPr sz="3400"/>
          </a:p>
        </p:txBody>
      </p:sp>
      <p:sp>
        <p:nvSpPr>
          <p:cNvPr id="342" name="Google Shape;342;p44"/>
          <p:cNvSpPr txBox="1">
            <a:spLocks noGrp="1"/>
          </p:cNvSpPr>
          <p:nvPr>
            <p:ph type="body" idx="2"/>
          </p:nvPr>
        </p:nvSpPr>
        <p:spPr>
          <a:xfrm>
            <a:off x="97981" y="1252400"/>
            <a:ext cx="11537100" cy="5289300"/>
          </a:xfrm>
          <a:prstGeom prst="rect">
            <a:avLst/>
          </a:prstGeom>
          <a:noFill/>
          <a:ln>
            <a:noFill/>
          </a:ln>
        </p:spPr>
        <p:txBody>
          <a:bodyPr spcFirstLastPara="1" wrap="square" lIns="91425" tIns="45700" rIns="91425" bIns="45700" anchor="t" anchorCtr="0">
            <a:noAutofit/>
          </a:bodyPr>
          <a:lstStyle/>
          <a:p>
            <a:pPr marL="457200" lvl="0" indent="-330200" algn="l" rtl="0">
              <a:lnSpc>
                <a:spcPct val="200000"/>
              </a:lnSpc>
              <a:spcBef>
                <a:spcPts val="1000"/>
              </a:spcBef>
              <a:spcAft>
                <a:spcPts val="0"/>
              </a:spcAft>
              <a:buClr>
                <a:srgbClr val="1D1D1B"/>
              </a:buClr>
              <a:buSzPts val="1600"/>
              <a:buChar char="●"/>
            </a:pPr>
            <a:r>
              <a:rPr lang="en-US" sz="1600">
                <a:solidFill>
                  <a:srgbClr val="1D1D1B"/>
                </a:solidFill>
              </a:rPr>
              <a:t>Het II Europees plan voor digitaal onderwijs - link </a:t>
            </a:r>
            <a:r>
              <a:rPr lang="en-US" sz="1600" u="sng">
                <a:solidFill>
                  <a:schemeClr val="hlink"/>
                </a:solidFill>
                <a:hlinkClick r:id="rId3"/>
              </a:rPr>
              <a:t>HIER</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Het digitale decennium van Europa: doelstellingen voor 2030 - link </a:t>
            </a:r>
            <a:r>
              <a:rPr lang="en-US" sz="1600" u="sng">
                <a:solidFill>
                  <a:schemeClr val="hlink"/>
                </a:solidFill>
                <a:hlinkClick r:id="rId4"/>
              </a:rPr>
              <a:t>HIER</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Het I plan voor digitaal onderwijs - link </a:t>
            </a:r>
            <a:r>
              <a:rPr lang="en-US" sz="1600" u="sng">
                <a:solidFill>
                  <a:schemeClr val="hlink"/>
                </a:solidFill>
                <a:hlinkClick r:id="rId5"/>
              </a:rPr>
              <a:t>HIER</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 Comp - I versie - link HIER </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Infographic - niveaus van competenties - link </a:t>
            </a:r>
            <a:r>
              <a:rPr lang="en-US" sz="1600" u="sng">
                <a:solidFill>
                  <a:schemeClr val="hlink"/>
                </a:solidFill>
                <a:hlinkClick r:id="rId6"/>
              </a:rPr>
              <a:t>HIER</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DigComp 2.1: Het digitale competentiekader voor burgers met acht vaardigheidsniveaus en voorbeelden van gebruik (2017) - link </a:t>
            </a:r>
            <a:r>
              <a:rPr lang="en-US" sz="1600" u="sng">
                <a:solidFill>
                  <a:schemeClr val="hlink"/>
                </a:solidFill>
                <a:hlinkClick r:id="rId7"/>
              </a:rPr>
              <a:t>HIER</a:t>
            </a:r>
            <a:endParaRPr sz="1600">
              <a:solidFill>
                <a:srgbClr val="1D1D1B"/>
              </a:solidFill>
            </a:endParaRPr>
          </a:p>
          <a:p>
            <a:pPr marL="457200" lvl="0" indent="-330200" algn="l" rtl="0">
              <a:lnSpc>
                <a:spcPct val="200000"/>
              </a:lnSpc>
              <a:spcBef>
                <a:spcPts val="0"/>
              </a:spcBef>
              <a:spcAft>
                <a:spcPts val="0"/>
              </a:spcAft>
              <a:buClr>
                <a:srgbClr val="1D1D1B"/>
              </a:buClr>
              <a:buSzPts val="1600"/>
              <a:buChar char="●"/>
            </a:pPr>
            <a:r>
              <a:rPr lang="en-US" sz="1600">
                <a:solidFill>
                  <a:srgbClr val="1D1D1B"/>
                </a:solidFill>
              </a:rPr>
              <a:t>DigiCOmp 2.2: Het Digitale Competentiekader voor Burgers - Met nieuwe voorbeelden van kennis, vaardigheden en attitudes (2022) - link </a:t>
            </a:r>
            <a:r>
              <a:rPr lang="en-US" sz="1600" u="sng">
                <a:solidFill>
                  <a:schemeClr val="hlink"/>
                </a:solidFill>
                <a:hlinkClick r:id="rId8"/>
              </a:rPr>
              <a:t>HIER</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en-US" sz="1100">
                <a:solidFill>
                  <a:srgbClr val="1D1D1B"/>
                </a:solidFill>
                <a:latin typeface="Calibri"/>
                <a:ea typeface="Calibri"/>
                <a:cs typeface="Calibri"/>
                <a:sym typeface="Calibri"/>
              </a:rPr>
              <a:t>Beschikbaar op </a:t>
            </a:r>
            <a:r>
              <a:rPr lang="en-US" sz="1100" u="sng">
                <a:solidFill>
                  <a:schemeClr val="hlink"/>
                </a:solidFill>
                <a:latin typeface="Calibri"/>
                <a:ea typeface="Calibri"/>
                <a:cs typeface="Calibri"/>
                <a:sym typeface="Calibri"/>
                <a:hlinkClick r:id="rId13"/>
              </a:rPr>
              <a:t>https://tinker-project.eu/elearning/</a:t>
            </a:r>
            <a:endParaRPr sz="1100">
              <a:solidFill>
                <a:srgbClr val="16C45B"/>
              </a:solidFill>
              <a:latin typeface="Calibri"/>
              <a:ea typeface="Calibri"/>
              <a:cs typeface="Calibri"/>
              <a:sym typeface="Calibri"/>
            </a:endParaRPr>
          </a:p>
        </p:txBody>
      </p:sp>
      <p:pic>
        <p:nvPicPr>
          <p:cNvPr id="359" name="Google Shape;359;g35773f6aa0f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en-US" sz="1200" b="1">
                <a:solidFill>
                  <a:srgbClr val="1D1D1B"/>
                </a:solidFill>
                <a:latin typeface="Calibri"/>
                <a:ea typeface="Calibri"/>
                <a:cs typeface="Calibri"/>
                <a:sym typeface="Calibri"/>
              </a:rPr>
              <a:t>Deze publicatie valt onder de </a:t>
            </a:r>
            <a:r>
              <a:rPr lang="en-US" sz="1200" b="1" i="1">
                <a:solidFill>
                  <a:srgbClr val="1D1D1B"/>
                </a:solidFill>
                <a:latin typeface="Calibri"/>
                <a:ea typeface="Calibri"/>
                <a:cs typeface="Calibri"/>
                <a:sym typeface="Calibri"/>
              </a:rPr>
              <a:t>Creative Commons Naamsvermelding-NietCommercieel-GeenDerivaten 4.0 Internationale </a:t>
            </a:r>
            <a:r>
              <a:rPr lang="en-US" sz="1200" b="1">
                <a:solidFill>
                  <a:srgbClr val="1D1D1B"/>
                </a:solidFill>
                <a:latin typeface="Calibri"/>
                <a:ea typeface="Calibri"/>
                <a:cs typeface="Calibri"/>
                <a:sym typeface="Calibri"/>
              </a:rPr>
              <a:t>Licentie (</a:t>
            </a:r>
            <a:r>
              <a:rPr lang="en-US" sz="1200" b="1" u="sng">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a:solidFill>
                  <a:srgbClr val="1D1D1B"/>
                </a:solidFill>
                <a:latin typeface="Calibri"/>
                <a:ea typeface="Calibri"/>
                <a:cs typeface="Calibri"/>
                <a:sym typeface="Calibri"/>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sz="2800" b="1" i="0" u="none" strike="noStrike">
                <a:solidFill>
                  <a:srgbClr val="FFFFFF"/>
                </a:solidFill>
                <a:latin typeface="Calibri"/>
                <a:ea typeface="Calibri"/>
                <a:cs typeface="Calibri"/>
                <a:sym typeface="Calibri"/>
              </a:rPr>
              <a:t>Leerresultaten</a:t>
            </a:r>
            <a:endParaRPr sz="2800">
              <a:solidFill>
                <a:srgbClr val="FFFFFF"/>
              </a:solidFill>
            </a:endParaRPr>
          </a:p>
        </p:txBody>
      </p:sp>
      <p:sp>
        <p:nvSpPr>
          <p:cNvPr id="143" name="Google Shape;143;p4"/>
          <p:cNvSpPr txBox="1">
            <a:spLocks noGrp="1"/>
          </p:cNvSpPr>
          <p:nvPr>
            <p:ph type="body" idx="2"/>
          </p:nvPr>
        </p:nvSpPr>
        <p:spPr>
          <a:xfrm>
            <a:off x="355599" y="1462685"/>
            <a:ext cx="11087101" cy="528917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accent4"/>
              </a:buClr>
              <a:buSzPts val="1800"/>
              <a:buNone/>
            </a:pPr>
            <a:r>
              <a:rPr lang="en-US" b="0" i="0" u="none" strike="noStrike">
                <a:solidFill>
                  <a:srgbClr val="1D1D1B"/>
                </a:solidFill>
                <a:latin typeface="Calibri"/>
                <a:ea typeface="Calibri"/>
                <a:cs typeface="Calibri"/>
                <a:sym typeface="Calibri"/>
              </a:rPr>
              <a:t>Aan het einde van deze module kunnen docenten</a:t>
            </a:r>
            <a:endParaRPr b="1" i="0" u="none" strike="noStrike">
              <a:solidFill>
                <a:srgbClr val="1D1D1B"/>
              </a:solidFill>
              <a:latin typeface="Calibri"/>
              <a:ea typeface="Calibri"/>
              <a:cs typeface="Calibri"/>
              <a:sym typeface="Calibri"/>
            </a:endParaRPr>
          </a:p>
          <a:p>
            <a:pPr marL="0" lvl="0" indent="0" algn="l" rtl="0">
              <a:lnSpc>
                <a:spcPct val="90000"/>
              </a:lnSpc>
              <a:spcBef>
                <a:spcPts val="0"/>
              </a:spcBef>
              <a:spcAft>
                <a:spcPts val="0"/>
              </a:spcAft>
              <a:buClr>
                <a:schemeClr val="accent4"/>
              </a:buClr>
              <a:buSzPts val="1800"/>
              <a:buNone/>
            </a:pPr>
            <a:endParaRPr b="1">
              <a:solidFill>
                <a:srgbClr val="1D1D1B"/>
              </a:solidFill>
              <a:latin typeface="Calibri"/>
              <a:ea typeface="Calibri"/>
              <a:cs typeface="Calibri"/>
              <a:sym typeface="Calibri"/>
            </a:endParaRPr>
          </a:p>
          <a:p>
            <a:pPr marL="285750" lvl="0" indent="-285750" algn="l" rtl="0">
              <a:lnSpc>
                <a:spcPct val="90000"/>
              </a:lnSpc>
              <a:spcBef>
                <a:spcPts val="0"/>
              </a:spcBef>
              <a:spcAft>
                <a:spcPts val="0"/>
              </a:spcAft>
              <a:buClr>
                <a:schemeClr val="accent4"/>
              </a:buClr>
              <a:buSzPts val="1800"/>
              <a:buFont typeface="Arial"/>
              <a:buChar char="•"/>
            </a:pPr>
            <a:r>
              <a:rPr lang="en-US">
                <a:solidFill>
                  <a:srgbClr val="1D1D1B"/>
                </a:solidFill>
              </a:rPr>
              <a:t>De belangrijkste doelen en prioriteiten te beschrijven van het Digitale Competenties Kader en het Digitale Onderwijs Actieplan 2021-2027 zoals uiteengezet door de EU.</a:t>
            </a:r>
            <a:endParaRPr>
              <a:solidFill>
                <a:srgbClr val="1D1D1B"/>
              </a:solidFill>
            </a:endParaRPr>
          </a:p>
          <a:p>
            <a:pPr marL="457200" lvl="0" indent="0" algn="l" rtl="0">
              <a:lnSpc>
                <a:spcPct val="90000"/>
              </a:lnSpc>
              <a:spcBef>
                <a:spcPts val="0"/>
              </a:spcBef>
              <a:spcAft>
                <a:spcPts val="0"/>
              </a:spcAft>
              <a:buSzPts val="1800"/>
              <a:buNone/>
            </a:pPr>
            <a:endParaRPr>
              <a:solidFill>
                <a:srgbClr val="1D1D1B"/>
              </a:solidFill>
            </a:endParaRPr>
          </a:p>
          <a:p>
            <a:pPr marL="285750" lvl="0" indent="-285750" algn="l" rtl="0">
              <a:lnSpc>
                <a:spcPct val="90000"/>
              </a:lnSpc>
              <a:spcBef>
                <a:spcPts val="0"/>
              </a:spcBef>
              <a:spcAft>
                <a:spcPts val="0"/>
              </a:spcAft>
              <a:buClr>
                <a:schemeClr val="accent4"/>
              </a:buClr>
              <a:buSzPts val="1800"/>
              <a:buFont typeface="Arial"/>
              <a:buChar char="•"/>
            </a:pPr>
            <a:r>
              <a:rPr lang="en-US">
                <a:solidFill>
                  <a:srgbClr val="1D1D1B"/>
                </a:solidFill>
              </a:rPr>
              <a:t>De belangrijkste bevindingen uit het EU-rapport over het aanpakken van de genderkloof in bèta/technisch onderwijs </a:t>
            </a:r>
            <a:r>
              <a:rPr lang="en-US" b="1">
                <a:solidFill>
                  <a:srgbClr val="1D1D1B"/>
                </a:solidFill>
              </a:rPr>
              <a:t>samenvatten </a:t>
            </a:r>
            <a:r>
              <a:rPr lang="en-US">
                <a:solidFill>
                  <a:srgbClr val="1D1D1B"/>
                </a:solidFill>
              </a:rPr>
              <a:t>en gebruiken als informatie voor het ontwerpen van genderinclusieve informaticalessen.</a:t>
            </a:r>
            <a:endParaRPr>
              <a:solidFill>
                <a:srgbClr val="1D1D1B"/>
              </a:solidFill>
            </a:endParaRPr>
          </a:p>
          <a:p>
            <a:pPr marL="0" lvl="0" indent="0" algn="l" rtl="0">
              <a:lnSpc>
                <a:spcPct val="90000"/>
              </a:lnSpc>
              <a:spcBef>
                <a:spcPts val="0"/>
              </a:spcBef>
              <a:spcAft>
                <a:spcPts val="0"/>
              </a:spcAft>
              <a:buSzPts val="1800"/>
              <a:buNone/>
            </a:pP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1 - WP-titel</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2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Titel unit</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3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Leerresultaten</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4 &amp; 5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Inhoud </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6 &amp; 7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Inleiding</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8 &amp; 9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Waarom een actieplan voor de digitale competenties</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10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Achtergrond van het actieplan voor digitale competenties</a:t>
            </a:r>
            <a:endParaRPr sz="2000" i="1">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11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Belangrijkste aspecten van het actieplan </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12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Leidende beginselen van het actieplan</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13 &amp; 14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Strategische prioriteiten</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15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Het kader voor digitale competenties 2.2</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16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Wat betekent "digitale competentie"?</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17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De vijf competentiegebieden van het digitale competentiekader.</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18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De 21 specifieke competenties binnen de vijf gebieden van </a:t>
            </a:r>
            <a:r>
              <a:rPr lang="en-US" sz="2000">
                <a:solidFill>
                  <a:schemeClr val="accent4"/>
                </a:solidFill>
                <a:latin typeface="Calibri"/>
                <a:ea typeface="Calibri"/>
                <a:cs typeface="Calibri"/>
                <a:sym typeface="Calibri"/>
              </a:rPr>
              <a:t>het digitale competentiekader</a:t>
            </a:r>
            <a:r>
              <a:rPr lang="en-US" sz="2000">
                <a:solidFill>
                  <a:srgbClr val="2B454E"/>
                </a:solidFill>
                <a:latin typeface="Calibri"/>
                <a:ea typeface="Calibri"/>
                <a:cs typeface="Calibri"/>
                <a:sym typeface="Calibri"/>
              </a:rPr>
              <a:t>.</a:t>
            </a:r>
            <a:endParaRPr sz="200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en-US" sz="3800">
                <a:solidFill>
                  <a:srgbClr val="F2F2F2"/>
                </a:solidFill>
                <a:latin typeface="Calibri"/>
                <a:ea typeface="Calibri"/>
                <a:cs typeface="Calibri"/>
                <a:sym typeface="Calibri"/>
              </a:rPr>
              <a:t>Inhoud (1/2)</a:t>
            </a:r>
            <a:endParaRPr sz="3800">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19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De acht vaardigheidsniveaus van het digitale competentiekader</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20 - 24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Elementen van het Digital Competence Framework overbruggen, met voorbeelden (1-5)</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25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Reflectie en conclusie</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26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Huiswerk/ Extra taken </a:t>
            </a:r>
            <a:endParaRPr sz="2000">
              <a:solidFill>
                <a:srgbClr val="2B454E"/>
              </a:solidFill>
              <a:latin typeface="Calibri"/>
              <a:ea typeface="Calibri"/>
              <a:cs typeface="Calibri"/>
              <a:sym typeface="Calibri"/>
            </a:endParaRPr>
          </a:p>
          <a:p>
            <a:pPr marL="571500" lvl="0" indent="-330200" algn="l" rtl="0">
              <a:lnSpc>
                <a:spcPct val="90000"/>
              </a:lnSpc>
              <a:spcBef>
                <a:spcPts val="1000"/>
              </a:spcBef>
              <a:spcAft>
                <a:spcPts val="0"/>
              </a:spcAft>
              <a:buClr>
                <a:srgbClr val="2B454E"/>
              </a:buClr>
              <a:buSzPts val="2000"/>
              <a:buChar char="•"/>
            </a:pPr>
            <a:r>
              <a:rPr lang="en-US" sz="2000">
                <a:solidFill>
                  <a:srgbClr val="2B454E"/>
                </a:solidFill>
                <a:latin typeface="Calibri"/>
                <a:ea typeface="Calibri"/>
                <a:cs typeface="Calibri"/>
                <a:sym typeface="Calibri"/>
              </a:rPr>
              <a:t>Dia 27 </a:t>
            </a:r>
            <a:r>
              <a:rPr lang="en-US" sz="2000">
                <a:solidFill>
                  <a:schemeClr val="accent4"/>
                </a:solidFill>
                <a:latin typeface="Calibri"/>
                <a:ea typeface="Calibri"/>
                <a:cs typeface="Calibri"/>
                <a:sym typeface="Calibri"/>
              </a:rPr>
              <a:t>- </a:t>
            </a:r>
            <a:r>
              <a:rPr lang="en-US" sz="2000">
                <a:solidFill>
                  <a:srgbClr val="2B454E"/>
                </a:solidFill>
                <a:latin typeface="Calibri"/>
                <a:ea typeface="Calibri"/>
                <a:cs typeface="Calibri"/>
                <a:sym typeface="Calibri"/>
              </a:rPr>
              <a:t>Extra bronnen</a:t>
            </a:r>
            <a:endParaRPr sz="2000">
              <a:solidFill>
                <a:srgbClr val="2B454E"/>
              </a:solidFill>
              <a:latin typeface="Calibri"/>
              <a:ea typeface="Calibri"/>
              <a:cs typeface="Calibri"/>
              <a:sym typeface="Calibri"/>
            </a:endParaRPr>
          </a:p>
          <a:p>
            <a:pPr marL="571500" lvl="0" indent="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None/>
            </a:pPr>
            <a:r>
              <a:rPr lang="en-US" sz="3800">
                <a:solidFill>
                  <a:srgbClr val="F2F2F2"/>
                </a:solidFill>
                <a:latin typeface="Calibri"/>
                <a:ea typeface="Calibri"/>
                <a:cs typeface="Calibri"/>
                <a:sym typeface="Calibri"/>
              </a:rPr>
              <a:t>Inhoud (2/2)</a:t>
            </a:r>
            <a:endParaRPr sz="3800">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a:off x="97970" y="81642"/>
            <a:ext cx="11944351" cy="715879"/>
          </a:xfrm>
          <a:prstGeom prst="rect">
            <a:avLst/>
          </a:prstGeom>
          <a:noFill/>
          <a:ln>
            <a:noFill/>
          </a:ln>
        </p:spPr>
        <p:txBody>
          <a:bodyPr spcFirstLastPara="1" wrap="square" lIns="91425" tIns="54000" rIns="54000" bIns="54000" anchor="ctr" anchorCtr="0">
            <a:noAutofit/>
          </a:bodyPr>
          <a:lstStyle/>
          <a:p>
            <a:pPr marL="0" marR="0" lvl="0" indent="0" algn="l" rtl="0">
              <a:lnSpc>
                <a:spcPct val="90000"/>
              </a:lnSpc>
              <a:spcBef>
                <a:spcPts val="0"/>
              </a:spcBef>
              <a:spcAft>
                <a:spcPts val="0"/>
              </a:spcAft>
              <a:buClr>
                <a:schemeClr val="lt2"/>
              </a:buClr>
              <a:buSzPts val="3800"/>
              <a:buFont typeface="Calibri"/>
              <a:buNone/>
            </a:pPr>
            <a:r>
              <a:rPr lang="en-US" sz="2800" b="1">
                <a:solidFill>
                  <a:srgbClr val="FFFFFF"/>
                </a:solidFill>
              </a:rPr>
              <a:t>Inleiding</a:t>
            </a:r>
            <a:endParaRPr sz="2800">
              <a:solidFill>
                <a:srgbClr val="FFFFFF"/>
              </a:solidFill>
            </a:endParaRPr>
          </a:p>
        </p:txBody>
      </p:sp>
      <p:sp>
        <p:nvSpPr>
          <p:cNvPr id="163" name="Google Shape;163;p24"/>
          <p:cNvSpPr txBox="1">
            <a:spLocks noGrp="1"/>
          </p:cNvSpPr>
          <p:nvPr>
            <p:ph type="body" idx="2"/>
          </p:nvPr>
        </p:nvSpPr>
        <p:spPr>
          <a:xfrm>
            <a:off x="97971" y="1462685"/>
            <a:ext cx="11789100" cy="5289300"/>
          </a:xfrm>
          <a:prstGeom prst="rect">
            <a:avLst/>
          </a:prstGeom>
          <a:noFill/>
          <a:ln>
            <a:noFill/>
          </a:ln>
        </p:spPr>
        <p:txBody>
          <a:bodyPr spcFirstLastPara="1" wrap="square" lIns="91425" tIns="45700" rIns="91425" bIns="45700" anchor="t" anchorCtr="0">
            <a:noAutofit/>
          </a:bodyPr>
          <a:lstStyle/>
          <a:p>
            <a:pPr marL="514350" lvl="0" indent="-285750" algn="l" rtl="0">
              <a:lnSpc>
                <a:spcPct val="90000"/>
              </a:lnSpc>
              <a:spcBef>
                <a:spcPts val="1000"/>
              </a:spcBef>
              <a:spcAft>
                <a:spcPts val="0"/>
              </a:spcAft>
              <a:buSzPts val="1800"/>
              <a:buFont typeface="Arial"/>
              <a:buChar char="•"/>
            </a:pPr>
            <a:r>
              <a:rPr lang="en-US">
                <a:solidFill>
                  <a:srgbClr val="1D1D1B"/>
                </a:solidFill>
              </a:rPr>
              <a:t>Deze les richt zich op het Digital Competence Framework, het Europese raamwerk dat door elk EU-land als referentie wordt gebruikt bij het ontwerpen van de nationale curricula. Op de hoogte zijn van het Europese raamwerk voor digitale competenties zorgt ervoor dat leerkrachten modules ontwerpen die aansluiten bij algemeen aanvaarde normen.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Het onderwerp is belangrijk omdat het het begrip van het competentiekader bevordert en leerkrachten in staat stelt om belangrijke digitale competenties aan te pakken die leerlingen nodig hebben voor de toekomst. </a:t>
            </a:r>
            <a:endParaRPr>
              <a:solidFill>
                <a:srgbClr val="1D1D1B"/>
              </a:solidFill>
            </a:endParaRPr>
          </a:p>
          <a:p>
            <a:pPr marL="457200" lvl="0" indent="0" algn="l" rtl="0">
              <a:lnSpc>
                <a:spcPct val="90000"/>
              </a:lnSpc>
              <a:spcBef>
                <a:spcPts val="1000"/>
              </a:spcBef>
              <a:spcAft>
                <a:spcPts val="0"/>
              </a:spcAft>
              <a:buSzPts val="1800"/>
              <a:buNone/>
            </a:pPr>
            <a:endParaRPr>
              <a:solidFill>
                <a:srgbClr val="1D1D1B"/>
              </a:solidFill>
            </a:endParaRPr>
          </a:p>
          <a:p>
            <a:pPr marL="514350" lvl="0" indent="-285750" algn="l" rtl="0">
              <a:lnSpc>
                <a:spcPct val="90000"/>
              </a:lnSpc>
              <a:spcBef>
                <a:spcPts val="1000"/>
              </a:spcBef>
              <a:spcAft>
                <a:spcPts val="0"/>
              </a:spcAft>
              <a:buSzPts val="1800"/>
              <a:buFont typeface="Arial"/>
              <a:buChar char="•"/>
            </a:pPr>
            <a:r>
              <a:rPr lang="en-US">
                <a:solidFill>
                  <a:srgbClr val="1D1D1B"/>
                </a:solidFill>
              </a:rPr>
              <a:t>Het raamwerk helpt leerkrachten om digitale competentie effectief te integreren in bestaande curricula. Het biedt duidelijke richtlijnen over hoe ze digitale competenties op een zinvolle manier in hun lessen kunnen opnemen, waardoor vakoverschrijdend leren wordt bevorderd en leerlingen worden voorbereid op digitale uitdagingen waarmee ze zowel in academische als professionele omgevingen zullen worden geconfronteerd.</a:t>
            </a:r>
            <a:endParaRPr/>
          </a:p>
          <a:p>
            <a:pPr marL="457200" marR="0" lvl="0" indent="-228600" algn="l" rtl="0">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ccac15964_0_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en-US"/>
              <a:t>Inleiding</a:t>
            </a:r>
            <a:endParaRPr/>
          </a:p>
        </p:txBody>
      </p:sp>
      <p:pic>
        <p:nvPicPr>
          <p:cNvPr id="2" name="Online Media 1" title="DigCompEdu">
            <a:hlinkClick r:id="" action="ppaction://media"/>
            <a:extLst>
              <a:ext uri="{FF2B5EF4-FFF2-40B4-BE49-F238E27FC236}">
                <a16:creationId xmlns:a16="http://schemas.microsoft.com/office/drawing/2014/main" id="{82F13DC0-24EE-1B77-F5D2-01423E2A9E2E}"/>
              </a:ext>
            </a:extLst>
          </p:cNvPr>
          <p:cNvPicPr>
            <a:picLocks noRot="1" noChangeAspect="1"/>
          </p:cNvPicPr>
          <p:nvPr>
            <a:videoFile r:link="rId1"/>
          </p:nvPr>
        </p:nvPicPr>
        <p:blipFill>
          <a:blip r:embed="rId4"/>
          <a:stretch>
            <a:fillRect/>
          </a:stretch>
        </p:blipFill>
        <p:spPr>
          <a:xfrm>
            <a:off x="847004" y="926634"/>
            <a:ext cx="10497992" cy="59313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l="3521" t="4951"/>
          <a:stretch/>
        </p:blipFill>
        <p:spPr>
          <a:xfrm>
            <a:off x="6550850" y="1182400"/>
            <a:ext cx="5491476" cy="5462676"/>
          </a:xfrm>
          <a:prstGeom prst="rect">
            <a:avLst/>
          </a:prstGeom>
          <a:noFill/>
          <a:ln>
            <a:noFill/>
          </a:ln>
        </p:spPr>
      </p:pic>
      <p:sp>
        <p:nvSpPr>
          <p:cNvPr id="176" name="Google Shape;176;p25"/>
          <p:cNvSpPr txBox="1"/>
          <p:nvPr/>
        </p:nvSpPr>
        <p:spPr>
          <a:xfrm>
            <a:off x="271525" y="1504425"/>
            <a:ext cx="81486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Het gemiddelde niveau van digitale vaardigheden in 2021 wordt geschat op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Het minimum is 10,9% voor Roemenië, terwijl het maximum 59% is voor Nederland.</a:t>
            </a:r>
            <a:endParaRPr sz="1800" b="0" i="1" u="none" strike="noStrike" cap="none">
              <a:solidFill>
                <a:srgbClr val="1D1D1B"/>
              </a:solidFill>
              <a:latin typeface="Calibri"/>
              <a:ea typeface="Calibri"/>
              <a:cs typeface="Calibri"/>
              <a:sym typeface="Calibri"/>
            </a:endParaRPr>
          </a:p>
        </p:txBody>
      </p:sp>
      <p:sp>
        <p:nvSpPr>
          <p:cNvPr id="177" name="Google Shape;177;p25"/>
          <p:cNvSpPr txBox="1"/>
          <p:nvPr/>
        </p:nvSpPr>
        <p:spPr>
          <a:xfrm>
            <a:off x="315600" y="4521800"/>
            <a:ext cx="66024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"Elke leerling en student ontwikkelt tijdens zijn/haar opleiding aan een Europese school de digitale competentie om een zelfverzekerd, kritisch, verantwoordelijk en creatief gebruik van en betrokkenheid bij digitale technologieën te stimuleren voor leren, werken en participatie in de samenleving."</a:t>
            </a:r>
            <a:endParaRPr sz="1800" b="0" i="1" u="none" strike="noStrike" cap="none">
              <a:solidFill>
                <a:srgbClr val="1D1D1B"/>
              </a:solidFill>
              <a:latin typeface="Calibri"/>
              <a:ea typeface="Calibri"/>
              <a:cs typeface="Calibri"/>
              <a:sym typeface="Calibri"/>
            </a:endParaRPr>
          </a:p>
        </p:txBody>
      </p:sp>
      <p:sp>
        <p:nvSpPr>
          <p:cNvPr id="178" name="Google Shape;178;p25"/>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Waarom een actieplan voor digitale competenties?</a:t>
            </a:r>
            <a:endParaRPr sz="2800" b="1">
              <a:solidFill>
                <a:srgbClr val="FFFFFF"/>
              </a:solidFill>
            </a:endParaRPr>
          </a:p>
        </p:txBody>
      </p:sp>
      <p:sp>
        <p:nvSpPr>
          <p:cNvPr id="179" name="Google Shape;179;p25"/>
          <p:cNvSpPr txBox="1"/>
          <p:nvPr/>
        </p:nvSpPr>
        <p:spPr>
          <a:xfrm>
            <a:off x="173875" y="6418400"/>
            <a:ext cx="11323800" cy="358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Gegevens en grafieken komen uit: OSGROVE, J., SOSTERO, M. and BERTONI, E., Mapping DigComp digital competences to the ESCO skills framework for analysis of digital skills in EU online job advertisements, Bureau voor publicaties van de Europese Unie, Luxemburg, 2024, doi:10.2760/197497, JRC137060.</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29f623bc3f_0_37"/>
          <p:cNvSpPr txBox="1">
            <a:spLocks noGrp="1"/>
          </p:cNvSpPr>
          <p:nvPr>
            <p:ph type="title"/>
          </p:nvPr>
        </p:nvSpPr>
        <p:spPr>
          <a:xfrm>
            <a:off x="97970" y="81642"/>
            <a:ext cx="11944500" cy="715800"/>
          </a:xfrm>
          <a:prstGeom prst="rect">
            <a:avLst/>
          </a:prstGeom>
          <a:noFill/>
          <a:ln>
            <a:noFill/>
          </a:ln>
        </p:spPr>
        <p:txBody>
          <a:bodyPr spcFirstLastPara="1" wrap="square" lIns="91425" tIns="54000" rIns="54000" bIns="54000" anchor="ctr" anchorCtr="0">
            <a:noAutofit/>
          </a:bodyPr>
          <a:lstStyle/>
          <a:p>
            <a:pPr marL="0" lvl="0" indent="0" algn="l" rtl="0">
              <a:lnSpc>
                <a:spcPct val="90000"/>
              </a:lnSpc>
              <a:spcBef>
                <a:spcPts val="0"/>
              </a:spcBef>
              <a:spcAft>
                <a:spcPts val="0"/>
              </a:spcAft>
              <a:buClr>
                <a:schemeClr val="accent4"/>
              </a:buClr>
              <a:buSzPts val="1800"/>
              <a:buNone/>
            </a:pPr>
            <a:r>
              <a:rPr lang="en-US" sz="2800" b="1">
                <a:solidFill>
                  <a:srgbClr val="FFFFFF"/>
                </a:solidFill>
              </a:rPr>
              <a:t>Waarom een actieplan voor digitale vaardigheden?</a:t>
            </a:r>
            <a:endParaRPr sz="2800" b="1">
              <a:solidFill>
                <a:srgbClr val="FFFFFF"/>
              </a:solidFill>
            </a:endParaRPr>
          </a:p>
        </p:txBody>
      </p:sp>
      <p:sp>
        <p:nvSpPr>
          <p:cNvPr id="185" name="Google Shape;185;g329f623bc3f_0_37"/>
          <p:cNvSpPr txBox="1"/>
          <p:nvPr/>
        </p:nvSpPr>
        <p:spPr>
          <a:xfrm>
            <a:off x="307054" y="1131131"/>
            <a:ext cx="4360500" cy="867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1D1D1B"/>
                </a:solidFill>
                <a:latin typeface="Calibri"/>
                <a:ea typeface="Calibri"/>
                <a:cs typeface="Calibri"/>
                <a:sym typeface="Calibri"/>
              </a:rPr>
              <a:t>Het gemiddelde niveau van digitale vaardigheden in 2021 wordt geschat op 34,5%</a:t>
            </a:r>
            <a:r>
              <a:rPr lang="en-US" sz="1800" b="0" i="1" u="none" strike="noStrike" cap="none">
                <a:solidFill>
                  <a:srgbClr val="1D1D1B"/>
                </a:solidFill>
                <a:latin typeface="Calibri"/>
                <a:ea typeface="Calibri"/>
                <a:cs typeface="Calibri"/>
                <a:sym typeface="Calibri"/>
              </a:rPr>
              <a:t>. </a:t>
            </a: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1D1D1B"/>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r>
              <a:rPr lang="en-US" sz="1800" b="0" i="1" u="none" strike="noStrike" cap="none">
                <a:solidFill>
                  <a:srgbClr val="1D1D1B"/>
                </a:solidFill>
                <a:latin typeface="Calibri"/>
                <a:ea typeface="Calibri"/>
                <a:cs typeface="Calibri"/>
                <a:sym typeface="Calibri"/>
              </a:rPr>
              <a:t>Het minimum is 10,9% voor Roemenië, terwijl het maximum 59% is voor Nederland.</a:t>
            </a:r>
            <a:endParaRPr sz="1800" b="0" i="1" u="none" strike="noStrike" cap="none">
              <a:solidFill>
                <a:srgbClr val="1D1D1B"/>
              </a:solidFill>
              <a:latin typeface="Calibri"/>
              <a:ea typeface="Calibri"/>
              <a:cs typeface="Calibri"/>
              <a:sym typeface="Calibri"/>
            </a:endParaRPr>
          </a:p>
        </p:txBody>
      </p:sp>
      <p:sp>
        <p:nvSpPr>
          <p:cNvPr id="186" name="Google Shape;186;g329f623bc3f_0_37"/>
          <p:cNvSpPr txBox="1"/>
          <p:nvPr/>
        </p:nvSpPr>
        <p:spPr>
          <a:xfrm>
            <a:off x="126875" y="3674508"/>
            <a:ext cx="4297800" cy="1092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1000"/>
              </a:spcAft>
              <a:buClr>
                <a:srgbClr val="000000"/>
              </a:buClr>
              <a:buSzPts val="1800"/>
              <a:buFont typeface="Arial"/>
              <a:buNone/>
            </a:pPr>
            <a:r>
              <a:rPr lang="en-US" sz="1800" b="0" i="1" u="none" strike="noStrike" cap="none" dirty="0">
                <a:solidFill>
                  <a:srgbClr val="1D1D1B"/>
                </a:solidFill>
                <a:latin typeface="Calibri"/>
                <a:ea typeface="Calibri"/>
                <a:cs typeface="Calibri"/>
                <a:sym typeface="Calibri"/>
              </a:rPr>
              <a:t>"Elke </a:t>
            </a:r>
            <a:r>
              <a:rPr lang="en-US" sz="1800" b="0" i="1" u="none" strike="noStrike" cap="none" dirty="0" err="1">
                <a:solidFill>
                  <a:srgbClr val="1D1D1B"/>
                </a:solidFill>
                <a:latin typeface="Calibri"/>
                <a:ea typeface="Calibri"/>
                <a:cs typeface="Calibri"/>
                <a:sym typeface="Calibri"/>
              </a:rPr>
              <a:t>leerling</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en</a:t>
            </a:r>
            <a:r>
              <a:rPr lang="en-US" sz="1800" b="0" i="1" u="none" strike="noStrike" cap="none" dirty="0">
                <a:solidFill>
                  <a:srgbClr val="1D1D1B"/>
                </a:solidFill>
                <a:latin typeface="Calibri"/>
                <a:ea typeface="Calibri"/>
                <a:cs typeface="Calibri"/>
                <a:sym typeface="Calibri"/>
              </a:rPr>
              <a:t> student </a:t>
            </a:r>
            <a:r>
              <a:rPr lang="en-US" sz="1800" b="0" i="1" u="none" strike="noStrike" cap="none" dirty="0" err="1">
                <a:solidFill>
                  <a:srgbClr val="1D1D1B"/>
                </a:solidFill>
                <a:latin typeface="Calibri"/>
                <a:ea typeface="Calibri"/>
                <a:cs typeface="Calibri"/>
                <a:sym typeface="Calibri"/>
              </a:rPr>
              <a:t>ontwikkelt</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tijdens</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zijn</a:t>
            </a:r>
            <a:r>
              <a:rPr lang="en-US" sz="1800" b="0" i="1" u="none" strike="noStrike" cap="none" dirty="0">
                <a:solidFill>
                  <a:srgbClr val="1D1D1B"/>
                </a:solidFill>
                <a:latin typeface="Calibri"/>
                <a:ea typeface="Calibri"/>
                <a:cs typeface="Calibri"/>
                <a:sym typeface="Calibri"/>
              </a:rPr>
              <a:t>/</a:t>
            </a:r>
            <a:r>
              <a:rPr lang="en-US" sz="1800" b="0" i="1" u="none" strike="noStrike" cap="none" dirty="0" err="1">
                <a:solidFill>
                  <a:srgbClr val="1D1D1B"/>
                </a:solidFill>
                <a:latin typeface="Calibri"/>
                <a:ea typeface="Calibri"/>
                <a:cs typeface="Calibri"/>
                <a:sym typeface="Calibri"/>
              </a:rPr>
              <a:t>haar</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opleiding</a:t>
            </a:r>
            <a:r>
              <a:rPr lang="en-US" sz="1800" b="0" i="1" u="none" strike="noStrike" cap="none" dirty="0">
                <a:solidFill>
                  <a:srgbClr val="1D1D1B"/>
                </a:solidFill>
                <a:latin typeface="Calibri"/>
                <a:ea typeface="Calibri"/>
                <a:cs typeface="Calibri"/>
                <a:sym typeface="Calibri"/>
              </a:rPr>
              <a:t> op de </a:t>
            </a:r>
            <a:r>
              <a:rPr lang="en-US" sz="1800" b="0" i="1" u="none" strike="noStrike" cap="none" dirty="0" err="1">
                <a:solidFill>
                  <a:srgbClr val="1D1D1B"/>
                </a:solidFill>
                <a:latin typeface="Calibri"/>
                <a:ea typeface="Calibri"/>
                <a:cs typeface="Calibri"/>
                <a:sym typeface="Calibri"/>
              </a:rPr>
              <a:t>Europese</a:t>
            </a:r>
            <a:r>
              <a:rPr lang="en-US" sz="1800" b="0" i="1" u="none" strike="noStrike" cap="none" dirty="0">
                <a:solidFill>
                  <a:srgbClr val="1D1D1B"/>
                </a:solidFill>
                <a:latin typeface="Calibri"/>
                <a:ea typeface="Calibri"/>
                <a:cs typeface="Calibri"/>
                <a:sym typeface="Calibri"/>
              </a:rPr>
              <a:t> school de </a:t>
            </a:r>
            <a:r>
              <a:rPr lang="en-US" sz="1800" b="0" i="1" u="none" strike="noStrike" cap="none" dirty="0" err="1">
                <a:solidFill>
                  <a:srgbClr val="1D1D1B"/>
                </a:solidFill>
                <a:latin typeface="Calibri"/>
                <a:ea typeface="Calibri"/>
                <a:cs typeface="Calibri"/>
                <a:sym typeface="Calibri"/>
              </a:rPr>
              <a:t>digitale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competentie</a:t>
            </a:r>
            <a:r>
              <a:rPr lang="en-US" sz="1800" b="0" i="1" u="none" strike="noStrike" cap="none" dirty="0">
                <a:solidFill>
                  <a:srgbClr val="1D1D1B"/>
                </a:solidFill>
                <a:latin typeface="Calibri"/>
                <a:ea typeface="Calibri"/>
                <a:cs typeface="Calibri"/>
                <a:sym typeface="Calibri"/>
              </a:rPr>
              <a:t> om </a:t>
            </a:r>
            <a:r>
              <a:rPr lang="en-US" sz="1800" b="0" i="1" u="none" strike="noStrike" cap="none" dirty="0" err="1">
                <a:solidFill>
                  <a:srgbClr val="1D1D1B"/>
                </a:solidFill>
                <a:latin typeface="Calibri"/>
                <a:ea typeface="Calibri"/>
                <a:cs typeface="Calibri"/>
                <a:sym typeface="Calibri"/>
              </a:rPr>
              <a:t>een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zelfverzekerd</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kritisch</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verantwoordelijk</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creatief</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gebruik</a:t>
            </a:r>
            <a:r>
              <a:rPr lang="en-US" sz="1800" b="0" i="1" u="none" strike="noStrike" cap="none" dirty="0">
                <a:solidFill>
                  <a:srgbClr val="1D1D1B"/>
                </a:solidFill>
                <a:latin typeface="Calibri"/>
                <a:ea typeface="Calibri"/>
                <a:cs typeface="Calibri"/>
                <a:sym typeface="Calibri"/>
              </a:rPr>
              <a:t> van </a:t>
            </a:r>
            <a:r>
              <a:rPr lang="en-US" sz="1800" b="0" i="1" u="none" strike="noStrike" cap="none" dirty="0" err="1">
                <a:solidFill>
                  <a:srgbClr val="1D1D1B"/>
                </a:solidFill>
                <a:latin typeface="Calibri"/>
                <a:ea typeface="Calibri"/>
                <a:cs typeface="Calibri"/>
                <a:sym typeface="Calibri"/>
              </a:rPr>
              <a:t>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betrokkenheid</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bij</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digitale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technologieën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te</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stimuleren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voor</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leren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werken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en</a:t>
            </a:r>
            <a:r>
              <a:rPr lang="en-US" sz="1800" b="0" i="1" u="none" strike="noStrike" cap="none" dirty="0">
                <a:solidFill>
                  <a:srgbClr val="1D1D1B"/>
                </a:solidFill>
                <a:latin typeface="Calibri"/>
                <a:ea typeface="Calibri"/>
                <a:cs typeface="Calibri"/>
                <a:sym typeface="Calibri"/>
              </a:rPr>
              <a:t> </a:t>
            </a:r>
            <a:r>
              <a:rPr lang="en-US" sz="1800" b="0" i="1" u="none" strike="noStrike" cap="none" dirty="0" err="1">
                <a:solidFill>
                  <a:srgbClr val="1D1D1B"/>
                </a:solidFill>
                <a:latin typeface="Calibri"/>
                <a:ea typeface="Calibri"/>
                <a:cs typeface="Calibri"/>
                <a:sym typeface="Calibri"/>
              </a:rPr>
              <a:t>participatie</a:t>
            </a:r>
            <a:r>
              <a:rPr lang="en-US" sz="1800" b="0" i="1" u="none" strike="noStrike" cap="none" dirty="0">
                <a:solidFill>
                  <a:srgbClr val="1D1D1B"/>
                </a:solidFill>
                <a:latin typeface="Calibri"/>
                <a:ea typeface="Calibri"/>
                <a:cs typeface="Calibri"/>
                <a:sym typeface="Calibri"/>
              </a:rPr>
              <a:t> in de </a:t>
            </a:r>
            <a:r>
              <a:rPr lang="en-US" sz="1800" b="0" i="1" u="none" strike="noStrike" cap="none" dirty="0" err="1">
                <a:solidFill>
                  <a:srgbClr val="1D1D1B"/>
                </a:solidFill>
                <a:latin typeface="Calibri"/>
                <a:ea typeface="Calibri"/>
                <a:cs typeface="Calibri"/>
                <a:sym typeface="Calibri"/>
              </a:rPr>
              <a:t>samenleving</a:t>
            </a:r>
            <a:r>
              <a:rPr lang="en-US" sz="1800" b="0" i="1" u="none" strike="noStrike" cap="none" dirty="0">
                <a:solidFill>
                  <a:srgbClr val="1D1D1B"/>
                </a:solidFill>
                <a:latin typeface="Calibri"/>
                <a:ea typeface="Calibri"/>
                <a:cs typeface="Calibri"/>
                <a:sym typeface="Calibri"/>
              </a:rPr>
              <a:t>."</a:t>
            </a:r>
            <a:endParaRPr sz="1800" b="0" i="1" u="none" strike="noStrike" cap="none" dirty="0">
              <a:solidFill>
                <a:srgbClr val="1D1D1B"/>
              </a:solidFill>
              <a:latin typeface="Calibri"/>
              <a:ea typeface="Calibri"/>
              <a:cs typeface="Calibri"/>
              <a:sym typeface="Calibri"/>
            </a:endParaRPr>
          </a:p>
        </p:txBody>
      </p:sp>
      <p:grpSp>
        <p:nvGrpSpPr>
          <p:cNvPr id="187" name="Google Shape;187;g329f623bc3f_0_37"/>
          <p:cNvGrpSpPr/>
          <p:nvPr/>
        </p:nvGrpSpPr>
        <p:grpSpPr>
          <a:xfrm>
            <a:off x="5019793" y="1343026"/>
            <a:ext cx="6882032" cy="4553665"/>
            <a:chOff x="4299600" y="1600563"/>
            <a:chExt cx="7829550" cy="5191125"/>
          </a:xfrm>
        </p:grpSpPr>
        <p:pic>
          <p:nvPicPr>
            <p:cNvPr id="188" name="Google Shape;188;g329f623bc3f_0_37"/>
            <p:cNvPicPr preferRelativeResize="0"/>
            <p:nvPr/>
          </p:nvPicPr>
          <p:blipFill rotWithShape="1">
            <a:blip r:embed="rId3">
              <a:alphaModFix/>
            </a:blip>
            <a:srcRect/>
            <a:stretch/>
          </p:blipFill>
          <p:spPr>
            <a:xfrm>
              <a:off x="4299600" y="1600563"/>
              <a:ext cx="7829550" cy="5191125"/>
            </a:xfrm>
            <a:prstGeom prst="rect">
              <a:avLst/>
            </a:prstGeom>
            <a:noFill/>
            <a:ln>
              <a:noFill/>
            </a:ln>
          </p:spPr>
        </p:pic>
        <p:sp>
          <p:nvSpPr>
            <p:cNvPr id="189" name="Google Shape;189;g329f623bc3f_0_37"/>
            <p:cNvSpPr/>
            <p:nvPr/>
          </p:nvSpPr>
          <p:spPr>
            <a:xfrm>
              <a:off x="4424675" y="1644425"/>
              <a:ext cx="3099000" cy="7668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90" name="Google Shape;190;g329f623bc3f_0_37"/>
          <p:cNvSpPr txBox="1"/>
          <p:nvPr/>
        </p:nvSpPr>
        <p:spPr>
          <a:xfrm>
            <a:off x="4526925" y="6442275"/>
            <a:ext cx="7374900" cy="349200"/>
          </a:xfrm>
          <a:prstGeom prst="rect">
            <a:avLst/>
          </a:prstGeom>
          <a:noFill/>
          <a:ln>
            <a:noFill/>
          </a:ln>
        </p:spPr>
        <p:txBody>
          <a:bodyPr spcFirstLastPara="1" wrap="square" lIns="91425" tIns="91425" rIns="91425" bIns="91425" anchor="t" anchorCtr="0">
            <a:noAutofit/>
          </a:bodyPr>
          <a:lstStyle/>
          <a:p>
            <a:pPr marL="0" marR="0" lvl="0" indent="0" algn="l" rtl="0">
              <a:lnSpc>
                <a:spcPct val="130000"/>
              </a:lnSpc>
              <a:spcBef>
                <a:spcPts val="0"/>
              </a:spcBef>
              <a:spcAft>
                <a:spcPts val="0"/>
              </a:spcAft>
              <a:buClr>
                <a:srgbClr val="000000"/>
              </a:buClr>
              <a:buSzPts val="900"/>
              <a:buFont typeface="Arial"/>
              <a:buNone/>
            </a:pPr>
            <a:r>
              <a:rPr lang="en-US" sz="900" b="0" i="0" u="none" strike="noStrike" cap="none">
                <a:solidFill>
                  <a:srgbClr val="111111"/>
                </a:solidFill>
                <a:highlight>
                  <a:srgbClr val="FFFFFF"/>
                </a:highlight>
                <a:latin typeface="Roboto"/>
                <a:ea typeface="Roboto"/>
                <a:cs typeface="Roboto"/>
                <a:sym typeface="Roboto"/>
              </a:rPr>
              <a:t>Bron: &lt;https://ec.europa.eu/education/sites/ default/files/document-library-docs/deap-factsheet-sept2020_en.pdf (2023-03-15)</a:t>
            </a:r>
            <a:endParaRPr sz="900" b="0" i="0" u="none" strike="noStrike" cap="none">
              <a:solidFill>
                <a:srgbClr val="111111"/>
              </a:solidFill>
              <a:highlight>
                <a:srgbClr val="FFFFFF"/>
              </a:highlight>
              <a:latin typeface="Roboto"/>
              <a:ea typeface="Roboto"/>
              <a:cs typeface="Roboto"/>
              <a:sym typeface="Robot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8139</Words>
  <Application>Microsoft Office PowerPoint</Application>
  <PresentationFormat>Widescreen</PresentationFormat>
  <Paragraphs>354</Paragraphs>
  <Slides>29</Slides>
  <Notes>29</Notes>
  <HiddenSlides>0</HiddenSlides>
  <MMClips>1</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Calibri</vt:lpstr>
      <vt:lpstr>Arial</vt:lpstr>
      <vt:lpstr>Open Sans</vt:lpstr>
      <vt:lpstr>Roboto</vt:lpstr>
      <vt:lpstr>CARDET Course template - Cover page</vt:lpstr>
      <vt:lpstr>CARDET Course template</vt:lpstr>
      <vt:lpstr>CARDET Course template - Cover page</vt:lpstr>
      <vt:lpstr>CARDET Course template</vt:lpstr>
      <vt:lpstr>WP3: Docententraining voor authentiek en genderinclusief informaticaonderwijs</vt:lpstr>
      <vt:lpstr>Module 4: Leerprogressie: van vroeg primair tot hoger primair tot lager secundair informaticaonderwijs</vt:lpstr>
      <vt:lpstr>Leerresultaten</vt:lpstr>
      <vt:lpstr>PowerPoint Presentation</vt:lpstr>
      <vt:lpstr>PowerPoint Presentation</vt:lpstr>
      <vt:lpstr>Inleiding</vt:lpstr>
      <vt:lpstr>Inleiding</vt:lpstr>
      <vt:lpstr>Waarom een actieplan voor digitale competenties?</vt:lpstr>
      <vt:lpstr>Waarom een actieplan voor digitale vaardigheden?</vt:lpstr>
      <vt:lpstr>Achtergrond van het actieplan voor digitale competenties</vt:lpstr>
      <vt:lpstr>Belangrijkste aspecten van het actieplan </vt:lpstr>
      <vt:lpstr>PowerPoint Presentation</vt:lpstr>
      <vt:lpstr>PowerPoint Presentation</vt:lpstr>
      <vt:lpstr>PowerPoint Presentation</vt:lpstr>
      <vt:lpstr>PowerPoint Presentation</vt:lpstr>
      <vt:lpstr>PowerPoint Presentation</vt:lpstr>
      <vt:lpstr>PowerPoint Presentation</vt:lpstr>
      <vt:lpstr>#1 Groepsactiviteit - en zelfreflectie </vt:lpstr>
      <vt:lpstr>De acht vaardigheidsniveaus van het Europees kader voor digitale competentie</vt:lpstr>
      <vt:lpstr>PowerPoint Presentation</vt:lpstr>
      <vt:lpstr>Elementen van het Digital Competence Framework overbruggen, met voorbeelden (1/5)</vt:lpstr>
      <vt:lpstr>Elementen van het Europees kader voor digitale competentie overbruggen, met voorbeelden (2/5) </vt:lpstr>
      <vt:lpstr>Elementen van het Europees kader voor digitale competentie overbruggen, met voorbeelden (3/5)</vt:lpstr>
      <vt:lpstr>Elementen van het Europees kader voor digitale competentie overbruggen, met voorbeelden (4/5)</vt:lpstr>
      <vt:lpstr>Elementen van het Europees kader voor digitale competentie overbruggen, met voorbeelden (5/5)</vt:lpstr>
      <vt:lpstr>Reflectie en conclusie</vt:lpstr>
      <vt:lpstr>Huiswerk/ Extra taken</vt:lpstr>
      <vt:lpstr>Aanvullende bronnen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keywords>, docId:549112E3FFD678EEA44C4CDAA6A75B14</cp:keywords>
  <cp:lastModifiedBy>Luana Silveri Silveri</cp:lastModifiedBy>
  <cp:revision>1</cp:revision>
  <dcterms:created xsi:type="dcterms:W3CDTF">2014-07-11T09:12:14Z</dcterms:created>
  <dcterms:modified xsi:type="dcterms:W3CDTF">2025-07-17T07:49:39Z</dcterms:modified>
</cp:coreProperties>
</file>